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8"/>
  </p:notesMasterIdLst>
  <p:sldIdLst>
    <p:sldId id="259" r:id="rId5"/>
    <p:sldId id="262" r:id="rId6"/>
    <p:sldId id="275" r:id="rId7"/>
    <p:sldId id="265" r:id="rId8"/>
    <p:sldId id="266" r:id="rId9"/>
    <p:sldId id="267" r:id="rId10"/>
    <p:sldId id="269" r:id="rId11"/>
    <p:sldId id="263" r:id="rId12"/>
    <p:sldId id="272" r:id="rId13"/>
    <p:sldId id="270" r:id="rId14"/>
    <p:sldId id="273" r:id="rId15"/>
    <p:sldId id="276" r:id="rId16"/>
    <p:sldId id="274" r:id="rId17"/>
  </p:sldIdLst>
  <p:sldSz cx="18288000" cy="10287000"/>
  <p:notesSz cx="6858000" cy="9144000"/>
  <p:defaultTextStyle>
    <a:defPPr>
      <a:defRPr lang="en-US"/>
    </a:defPPr>
    <a:lvl1pPr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9144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18288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27432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3657600" algn="l" defTabSz="9144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45720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54864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64008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7315200" algn="l" defTabSz="18288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9"/>
    <p:restoredTop sz="74465"/>
  </p:normalViewPr>
  <p:slideViewPr>
    <p:cSldViewPr snapToGrid="0" snapToObjects="1">
      <p:cViewPr varScale="1">
        <p:scale>
          <a:sx n="50" d="100"/>
          <a:sy n="50" d="100"/>
        </p:scale>
        <p:origin x="1792" y="19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4AF25-B136-9240-9AB4-583B687846C8}"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C6366-923F-1E4D-A532-3CA59BF46669}" type="slidenum">
              <a:rPr lang="en-US" smtClean="0"/>
              <a:t>‹#›</a:t>
            </a:fld>
            <a:endParaRPr lang="en-US"/>
          </a:p>
        </p:txBody>
      </p:sp>
    </p:spTree>
    <p:extLst>
      <p:ext uri="{BB962C8B-B14F-4D97-AF65-F5344CB8AC3E}">
        <p14:creationId xmlns:p14="http://schemas.microsoft.com/office/powerpoint/2010/main" val="243906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Welcome to Lesson 1 to Module 1 on Bayesian Inference. </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a:t>
            </a:fld>
            <a:endParaRPr lang="en-US"/>
          </a:p>
        </p:txBody>
      </p:sp>
    </p:spTree>
    <p:extLst>
      <p:ext uri="{BB962C8B-B14F-4D97-AF65-F5344CB8AC3E}">
        <p14:creationId xmlns:p14="http://schemas.microsoft.com/office/powerpoint/2010/main" val="369271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Each part of Bayes’ Rule has its own term. P(A|B) is the posterior probability, which is what we aim to estimate. P(B|A) is the likelihood, P(A) is the prior probability, and P(B) is the marginal probability. While all of these terms are important, the posterior and prior are the most crucial. The prior informs our estimate of the posterior</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10</a:t>
            </a:fld>
            <a:endParaRPr lang="en-US"/>
          </a:p>
        </p:txBody>
      </p:sp>
    </p:spTree>
    <p:extLst>
      <p:ext uri="{BB962C8B-B14F-4D97-AF65-F5344CB8AC3E}">
        <p14:creationId xmlns:p14="http://schemas.microsoft.com/office/powerpoint/2010/main" val="416251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Bayesian inference begins with a prior distribution representing initial beliefs. We then collect data and compute the likelihood, which is the probability of our data given our prior. The marginal probability ensures our estimate is normalized to 1. Finally, we compute Bayes’ Rule to find the posterior distribution, which represents our updated beliefs after observing the data</a:t>
            </a:r>
          </a:p>
        </p:txBody>
      </p:sp>
      <p:sp>
        <p:nvSpPr>
          <p:cNvPr id="4" name="Slide Number Placeholder 3"/>
          <p:cNvSpPr>
            <a:spLocks noGrp="1"/>
          </p:cNvSpPr>
          <p:nvPr>
            <p:ph type="sldNum" sz="quarter" idx="5"/>
          </p:nvPr>
        </p:nvSpPr>
        <p:spPr/>
        <p:txBody>
          <a:bodyPr/>
          <a:lstStyle/>
          <a:p>
            <a:fld id="{858C6366-923F-1E4D-A532-3CA59BF46669}" type="slidenum">
              <a:rPr lang="en-US" smtClean="0"/>
              <a:t>11</a:t>
            </a:fld>
            <a:endParaRPr lang="en-US"/>
          </a:p>
        </p:txBody>
      </p:sp>
    </p:spTree>
    <p:extLst>
      <p:ext uri="{BB962C8B-B14F-4D97-AF65-F5344CB8AC3E}">
        <p14:creationId xmlns:p14="http://schemas.microsoft.com/office/powerpoint/2010/main" val="1519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M1L13NullHypothesis</a:t>
            </a:r>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12</a:t>
            </a:fld>
            <a:endParaRPr lang="en-US"/>
          </a:p>
        </p:txBody>
      </p:sp>
    </p:spTree>
    <p:extLst>
      <p:ext uri="{BB962C8B-B14F-4D97-AF65-F5344CB8AC3E}">
        <p14:creationId xmlns:p14="http://schemas.microsoft.com/office/powerpoint/2010/main" val="1015833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our next session, we will delve deeper into Bayesian inference. We will explore more detailed examples and discuss how to apply these concepts in various contexts. Thank you for your attention, and I look forward to our next lesson.</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13</a:t>
            </a:fld>
            <a:endParaRPr lang="en-US"/>
          </a:p>
        </p:txBody>
      </p:sp>
    </p:spTree>
    <p:extLst>
      <p:ext uri="{BB962C8B-B14F-4D97-AF65-F5344CB8AC3E}">
        <p14:creationId xmlns:p14="http://schemas.microsoft.com/office/powerpoint/2010/main" val="18118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this lesson, we will explore Bayes’ Rule and its consequences. Let’s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2</a:t>
            </a:fld>
            <a:endParaRPr lang="en-US"/>
          </a:p>
        </p:txBody>
      </p:sp>
    </p:spTree>
    <p:extLst>
      <p:ext uri="{BB962C8B-B14F-4D97-AF65-F5344CB8AC3E}">
        <p14:creationId xmlns:p14="http://schemas.microsoft.com/office/powerpoint/2010/main" val="217314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Let’s begin with our objectives for this lesson. By the end of this session, you should be able to understand the concept of Bayes’ theorem and how it is used in statistical inference. Additionally, you will be familiar with the general notation for statistical inference.</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3</a:t>
            </a:fld>
            <a:endParaRPr lang="en-US"/>
          </a:p>
        </p:txBody>
      </p:sp>
    </p:spTree>
    <p:extLst>
      <p:ext uri="{BB962C8B-B14F-4D97-AF65-F5344CB8AC3E}">
        <p14:creationId xmlns:p14="http://schemas.microsoft.com/office/powerpoint/2010/main" val="290786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Probabilities are measurements that express how likely an event is to happen. For instance, consider the probability of rolling a 5 on a 6-sided die. This is a basic example of probability.</a:t>
            </a:r>
          </a:p>
          <a:p>
            <a:endParaRPr lang="en-US" dirty="0"/>
          </a:p>
          <a:p>
            <a:r>
              <a:rPr lang="en-US" dirty="0"/>
              <a:t>Conditional probabilities are probabilities under the assumption that something has occurred. For example, what is the probability of rolling a 6-sided die given that what we rolled was odd?</a:t>
            </a:r>
          </a:p>
        </p:txBody>
      </p:sp>
      <p:sp>
        <p:nvSpPr>
          <p:cNvPr id="4" name="Slide Number Placeholder 3"/>
          <p:cNvSpPr>
            <a:spLocks noGrp="1"/>
          </p:cNvSpPr>
          <p:nvPr>
            <p:ph type="sldNum" sz="quarter" idx="5"/>
          </p:nvPr>
        </p:nvSpPr>
        <p:spPr/>
        <p:txBody>
          <a:bodyPr/>
          <a:lstStyle/>
          <a:p>
            <a:fld id="{858C6366-923F-1E4D-A532-3CA59BF46669}" type="slidenum">
              <a:rPr lang="en-US" smtClean="0"/>
              <a:t>4</a:t>
            </a:fld>
            <a:endParaRPr lang="en-US"/>
          </a:p>
        </p:txBody>
      </p:sp>
    </p:spTree>
    <p:extLst>
      <p:ext uri="{BB962C8B-B14F-4D97-AF65-F5344CB8AC3E}">
        <p14:creationId xmlns:p14="http://schemas.microsoft.com/office/powerpoint/2010/main" val="2377488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We use the notation of P of A straight-line B to mean “the probability of event A given that event B has occurred.” What you will hear me say often is “the probability of A given B” for short.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formula to compute a conditional probability if the quotient of the probability of events A and B divided by the probability of the event B. </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5</a:t>
            </a:fld>
            <a:endParaRPr lang="en-US"/>
          </a:p>
        </p:txBody>
      </p:sp>
    </p:spTree>
    <p:extLst>
      <p:ext uri="{BB962C8B-B14F-4D97-AF65-F5344CB8AC3E}">
        <p14:creationId xmlns:p14="http://schemas.microsoft.com/office/powerpoint/2010/main" val="216603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M1L11ConditionalProbabilityExample</a:t>
            </a:r>
          </a:p>
        </p:txBody>
      </p:sp>
      <p:sp>
        <p:nvSpPr>
          <p:cNvPr id="4" name="Slide Number Placeholder 3"/>
          <p:cNvSpPr>
            <a:spLocks noGrp="1"/>
          </p:cNvSpPr>
          <p:nvPr>
            <p:ph type="sldNum" sz="quarter" idx="5"/>
          </p:nvPr>
        </p:nvSpPr>
        <p:spPr/>
        <p:txBody>
          <a:bodyPr/>
          <a:lstStyle/>
          <a:p>
            <a:fld id="{858C6366-923F-1E4D-A532-3CA59BF46669}" type="slidenum">
              <a:rPr lang="en-US" smtClean="0"/>
              <a:t>6</a:t>
            </a:fld>
            <a:endParaRPr lang="en-US"/>
          </a:p>
        </p:txBody>
      </p:sp>
    </p:spTree>
    <p:extLst>
      <p:ext uri="{BB962C8B-B14F-4D97-AF65-F5344CB8AC3E}">
        <p14:creationId xmlns:p14="http://schemas.microsoft.com/office/powerpoint/2010/main" val="119611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this condition on probabilities is not symmetric. So the probability of A given B is not the same as the probability of B given A. </a:t>
            </a:r>
          </a:p>
          <a:p>
            <a:endParaRPr lang="en-US" dirty="0"/>
          </a:p>
          <a:p>
            <a:r>
              <a:rPr lang="en-US" dirty="0"/>
              <a:t>For example, suppose A is the event of a shark attack and B is the event of swimming in the ocean</a:t>
            </a:r>
          </a:p>
          <a:p>
            <a:endParaRPr lang="en-US" dirty="0"/>
          </a:p>
          <a:p>
            <a:r>
              <a:rPr lang="en-US" dirty="0"/>
              <a:t>The probability of A given B represents the probability of a shark attack given that one is swimming in the ocean.</a:t>
            </a:r>
          </a:p>
          <a:p>
            <a:r>
              <a:rPr lang="en-US" dirty="0"/>
              <a:t>That's a very low probability event. In the US, millions swim in the ocean annually, while there are only 100 shark attacks. </a:t>
            </a:r>
          </a:p>
          <a:p>
            <a:endParaRPr lang="en-US" dirty="0"/>
          </a:p>
          <a:p>
            <a:r>
              <a:rPr lang="en-US" dirty="0"/>
              <a:t>The probability of B given A is the probability that one was swimming in the ocean given that they were attacked by a shark. That's a very high probability because they generally don't attack in other locations--like a grocery store. </a:t>
            </a:r>
          </a:p>
        </p:txBody>
      </p:sp>
      <p:sp>
        <p:nvSpPr>
          <p:cNvPr id="4" name="Slide Number Placeholder 3"/>
          <p:cNvSpPr>
            <a:spLocks noGrp="1"/>
          </p:cNvSpPr>
          <p:nvPr>
            <p:ph type="sldNum" sz="quarter" idx="5"/>
          </p:nvPr>
        </p:nvSpPr>
        <p:spPr/>
        <p:txBody>
          <a:bodyPr/>
          <a:lstStyle/>
          <a:p>
            <a:fld id="{858C6366-923F-1E4D-A532-3CA59BF46669}" type="slidenum">
              <a:rPr lang="en-US" smtClean="0"/>
              <a:t>7</a:t>
            </a:fld>
            <a:endParaRPr lang="en-US"/>
          </a:p>
        </p:txBody>
      </p:sp>
    </p:spTree>
    <p:extLst>
      <p:ext uri="{BB962C8B-B14F-4D97-AF65-F5344CB8AC3E}">
        <p14:creationId xmlns:p14="http://schemas.microsoft.com/office/powerpoint/2010/main" val="293514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are different, Bayes’ rule provides a way of connecting the two conditional probabilities. That’s useful since one is often much easier to compute than the other. </a:t>
            </a:r>
          </a:p>
          <a:p>
            <a:endParaRPr lang="en-US" dirty="0"/>
          </a:p>
          <a:p>
            <a:r>
              <a:rPr lang="en-US" dirty="0"/>
              <a:t>We can treat information on event B as “evidence.” So we can estimate the probability of A | B with B serving as available evidence for understanding event A. </a:t>
            </a:r>
          </a:p>
          <a:p>
            <a:endParaRPr lang="en-US" dirty="0"/>
          </a:p>
        </p:txBody>
      </p:sp>
      <p:sp>
        <p:nvSpPr>
          <p:cNvPr id="4" name="Slide Number Placeholder 3"/>
          <p:cNvSpPr>
            <a:spLocks noGrp="1"/>
          </p:cNvSpPr>
          <p:nvPr>
            <p:ph type="sldNum" sz="quarter" idx="5"/>
          </p:nvPr>
        </p:nvSpPr>
        <p:spPr/>
        <p:txBody>
          <a:bodyPr/>
          <a:lstStyle/>
          <a:p>
            <a:fld id="{858C6366-923F-1E4D-A532-3CA59BF46669}" type="slidenum">
              <a:rPr lang="en-US" smtClean="0"/>
              <a:t>8</a:t>
            </a:fld>
            <a:endParaRPr lang="en-US"/>
          </a:p>
        </p:txBody>
      </p:sp>
    </p:spTree>
    <p:extLst>
      <p:ext uri="{BB962C8B-B14F-4D97-AF65-F5344CB8AC3E}">
        <p14:creationId xmlns:p14="http://schemas.microsoft.com/office/powerpoint/2010/main" val="3835308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M1L12MedicalTestingExample</a:t>
            </a:r>
          </a:p>
        </p:txBody>
      </p:sp>
      <p:sp>
        <p:nvSpPr>
          <p:cNvPr id="4" name="Slide Number Placeholder 3"/>
          <p:cNvSpPr>
            <a:spLocks noGrp="1"/>
          </p:cNvSpPr>
          <p:nvPr>
            <p:ph type="sldNum" sz="quarter" idx="5"/>
          </p:nvPr>
        </p:nvSpPr>
        <p:spPr/>
        <p:txBody>
          <a:bodyPr/>
          <a:lstStyle/>
          <a:p>
            <a:fld id="{858C6366-923F-1E4D-A532-3CA59BF46669}" type="slidenum">
              <a:rPr lang="en-US" smtClean="0"/>
              <a:t>9</a:t>
            </a:fld>
            <a:endParaRPr lang="en-US"/>
          </a:p>
        </p:txBody>
      </p:sp>
    </p:spTree>
    <p:extLst>
      <p:ext uri="{BB962C8B-B14F-4D97-AF65-F5344CB8AC3E}">
        <p14:creationId xmlns:p14="http://schemas.microsoft.com/office/powerpoint/2010/main" val="165067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86D6-E442-077A-EEB3-88D208F2FC4C}"/>
              </a:ext>
            </a:extLst>
          </p:cNvPr>
          <p:cNvSpPr/>
          <p:nvPr/>
        </p:nvSpPr>
        <p:spPr>
          <a:xfrm>
            <a:off x="2657477" y="1943101"/>
            <a:ext cx="12973050" cy="4730750"/>
          </a:xfrm>
          <a:prstGeom prst="rect">
            <a:avLst/>
          </a:prstGeom>
          <a:noFill/>
          <a:ln w="12700" cap="flat" cmpd="sng">
            <a:solidFill>
              <a:schemeClr val="bg1"/>
            </a:solidFill>
            <a:prstDash val="solid"/>
          </a:ln>
          <a:effectLst>
            <a:outerShdw blurRad="63500" sx="100500" sy="100500" algn="ctr" rotWithShape="0">
              <a:prstClr val="black">
                <a:alpha val="50000"/>
              </a:prstClr>
            </a:outerShdw>
          </a:effectLst>
        </p:spPr>
        <p:txBody>
          <a:bodyPr>
            <a:normAutofit/>
          </a:bodyPr>
          <a:lstStyle/>
          <a:p>
            <a:pPr defTabSz="1828800" fontAlgn="auto">
              <a:spcBef>
                <a:spcPts val="4000"/>
              </a:spcBef>
              <a:spcAft>
                <a:spcPts val="0"/>
              </a:spcAft>
              <a:buClr>
                <a:schemeClr val="accent1">
                  <a:lumMod val="60000"/>
                  <a:lumOff val="40000"/>
                </a:schemeClr>
              </a:buClr>
              <a:buSzPct val="110000"/>
              <a:buFont typeface="Wingdings 2" pitchFamily="18" charset="2"/>
              <a:buNone/>
              <a:defRPr/>
            </a:pPr>
            <a:endParaRPr sz="6400">
              <a:solidFill>
                <a:schemeClr val="tx1">
                  <a:lumMod val="65000"/>
                  <a:lumOff val="35000"/>
                </a:schemeClr>
              </a:solidFill>
              <a:latin typeface="+mn-lt"/>
              <a:ea typeface="+mn-ea"/>
            </a:endParaRPr>
          </a:p>
        </p:txBody>
      </p:sp>
      <p:sp>
        <p:nvSpPr>
          <p:cNvPr id="2" name="Title 1"/>
          <p:cNvSpPr>
            <a:spLocks noGrp="1"/>
          </p:cNvSpPr>
          <p:nvPr>
            <p:ph type="ctrTitle"/>
          </p:nvPr>
        </p:nvSpPr>
        <p:spPr>
          <a:xfrm>
            <a:off x="2645842" y="2286000"/>
            <a:ext cx="12996316" cy="2587300"/>
          </a:xfrm>
        </p:spPr>
        <p:txBody>
          <a:bodyPr lIns="182880" rIns="182880" rtlCol="0">
            <a:noAutofit/>
          </a:bodyPr>
          <a:lstStyle>
            <a:lvl1pPr marL="0" indent="0" algn="ctr" defTabSz="1828800" rtl="0" eaLnBrk="1" latinLnBrk="0" hangingPunct="1">
              <a:spcBef>
                <a:spcPct val="0"/>
              </a:spcBef>
              <a:buClr>
                <a:schemeClr val="accent1">
                  <a:lumMod val="60000"/>
                  <a:lumOff val="40000"/>
                </a:schemeClr>
              </a:buClr>
              <a:buSzPct val="110000"/>
              <a:buFont typeface="Wingdings 2" pitchFamily="18" charset="2"/>
              <a:buNone/>
              <a:defRPr sz="7200" b="1"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2645845" y="4948519"/>
            <a:ext cx="12996318" cy="1374962"/>
          </a:xfrm>
        </p:spPr>
        <p:txBody>
          <a:bodyPr rtlCol="0">
            <a:normAutofit/>
          </a:bodyPr>
          <a:lstStyle>
            <a:lvl1pPr marL="0" indent="0" algn="ctr" defTabSz="1828800" rtl="0" eaLnBrk="1" latinLnBrk="0" hangingPunct="1">
              <a:spcBef>
                <a:spcPts val="600"/>
              </a:spcBef>
              <a:buClr>
                <a:schemeClr val="accent1">
                  <a:lumMod val="60000"/>
                  <a:lumOff val="40000"/>
                </a:schemeClr>
              </a:buClr>
              <a:buSzPct val="110000"/>
              <a:buFont typeface="Wingdings 2" pitchFamily="18" charset="2"/>
              <a:buNone/>
              <a:defRPr sz="3600" kern="1200">
                <a:solidFill>
                  <a:schemeClr val="tx1"/>
                </a:solidFill>
                <a:latin typeface="+mn-lt"/>
                <a:ea typeface="+mn-ea"/>
                <a:cs typeface="+mn-cs"/>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a:t>Click to edit Master subtitle style</a:t>
            </a:r>
            <a:endParaRPr dirty="0"/>
          </a:p>
        </p:txBody>
      </p:sp>
    </p:spTree>
    <p:extLst>
      <p:ext uri="{BB962C8B-B14F-4D97-AF65-F5344CB8AC3E}">
        <p14:creationId xmlns:p14="http://schemas.microsoft.com/office/powerpoint/2010/main" val="16674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
        <p:nvSpPr>
          <p:cNvPr id="3" name="Content Placeholder 2"/>
          <p:cNvSpPr>
            <a:spLocks noGrp="1"/>
          </p:cNvSpPr>
          <p:nvPr>
            <p:ph idx="1"/>
          </p:nvPr>
        </p:nvSpPr>
        <p:spPr>
          <a:xfrm>
            <a:off x="1098550" y="2050699"/>
            <a:ext cx="16084552" cy="6888006"/>
          </a:xfrm>
        </p:spPr>
        <p:txBody>
          <a:bodyPr/>
          <a:lstStyle>
            <a:lvl1pPr>
              <a:defRPr sz="4000"/>
            </a:lvl1pPr>
            <a:lvl2pPr>
              <a:defRPr sz="3600"/>
            </a:lvl2pPr>
            <a:lvl3pPr>
              <a:defRPr sz="3200"/>
            </a:lvl3pPr>
            <a:lvl4pPr>
              <a:defRPr sz="28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0259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8550"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9502142" y="2085698"/>
            <a:ext cx="7680960" cy="6515100"/>
          </a:xfrm>
        </p:spPr>
        <p:txBody>
          <a:bodyPr>
            <a:normAutofit/>
          </a:bodyPr>
          <a:lstStyle>
            <a:lvl1pPr>
              <a:spcBef>
                <a:spcPts val="3200"/>
              </a:spcBef>
              <a:defRPr sz="4000"/>
            </a:lvl1pPr>
            <a:lvl2pPr>
              <a:defRPr sz="3600"/>
            </a:lvl2pPr>
            <a:lvl3pPr>
              <a:defRPr sz="3200"/>
            </a:lvl3pPr>
            <a:lvl4pPr>
              <a:defRPr sz="2800"/>
            </a:lvl4pPr>
            <a:lvl5pPr>
              <a:defRPr sz="2400"/>
            </a:lvl5pPr>
            <a:lvl6pPr>
              <a:defRPr sz="3600"/>
            </a:lvl6pPr>
            <a:lvl7pPr>
              <a:defRPr sz="3600"/>
            </a:lvl7pPr>
            <a:lvl8pPr>
              <a:defRPr sz="3600"/>
            </a:lvl8pPr>
            <a:lvl9pPr>
              <a:defRPr sz="3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1"/>
          <p:cNvSpPr>
            <a:spLocks noGrp="1"/>
          </p:cNvSpPr>
          <p:nvPr>
            <p:ph type="title"/>
          </p:nvPr>
        </p:nvSpPr>
        <p:spPr>
          <a:xfrm>
            <a:off x="1098550" y="161365"/>
            <a:ext cx="16084552" cy="1551434"/>
          </a:xfrm>
        </p:spPr>
        <p:txBody>
          <a:bodyPr/>
          <a:lstStyle>
            <a:lvl1pPr>
              <a:defRPr sz="5600" b="1"/>
            </a:lvl1pPr>
          </a:lstStyle>
          <a:p>
            <a:r>
              <a:rPr lang="en-US"/>
              <a:t>Click to edit Master title style</a:t>
            </a:r>
            <a:endParaRPr/>
          </a:p>
        </p:txBody>
      </p:sp>
    </p:spTree>
    <p:extLst>
      <p:ext uri="{BB962C8B-B14F-4D97-AF65-F5344CB8AC3E}">
        <p14:creationId xmlns:p14="http://schemas.microsoft.com/office/powerpoint/2010/main" val="556114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2098A7-74DB-47EC-8637-CFD1F5FF8EA6}"/>
              </a:ext>
            </a:extLst>
          </p:cNvPr>
          <p:cNvSpPr>
            <a:spLocks noGrp="1"/>
          </p:cNvSpPr>
          <p:nvPr>
            <p:ph type="title"/>
          </p:nvPr>
        </p:nvSpPr>
        <p:spPr bwMode="auto">
          <a:xfrm>
            <a:off x="1098551" y="161926"/>
            <a:ext cx="16084550" cy="20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30E7C49-5D51-22BD-9218-005012D508B4}"/>
              </a:ext>
            </a:extLst>
          </p:cNvPr>
          <p:cNvSpPr>
            <a:spLocks noGrp="1"/>
          </p:cNvSpPr>
          <p:nvPr>
            <p:ph type="body" idx="1"/>
          </p:nvPr>
        </p:nvSpPr>
        <p:spPr bwMode="auto">
          <a:xfrm>
            <a:off x="1098551" y="2400300"/>
            <a:ext cx="16084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5" descr="ILTECH_wht_horiz.png">
            <a:extLst>
              <a:ext uri="{FF2B5EF4-FFF2-40B4-BE49-F238E27FC236}">
                <a16:creationId xmlns:a16="http://schemas.microsoft.com/office/drawing/2014/main" id="{42D74730-BBC2-6B47-9AEF-9E8FDE440A0D}"/>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4189076" y="9185276"/>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6" r:id="rId1"/>
    <p:sldLayoutId id="2147483674" r:id="rId2"/>
    <p:sldLayoutId id="2147483675" r:id="rId3"/>
  </p:sldLayoutIdLst>
  <p:txStyles>
    <p:title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p:titleStyle>
    <p:bodyStyle>
      <a:lvl1pPr marL="698500" indent="-698500" algn="l" rtl="0" fontAlgn="base">
        <a:spcBef>
          <a:spcPts val="4000"/>
        </a:spcBef>
        <a:spcAft>
          <a:spcPct val="0"/>
        </a:spcAft>
        <a:buClr>
          <a:schemeClr val="accent2"/>
        </a:buClr>
        <a:buSzPct val="100000"/>
        <a:buFont typeface="Wingdings 2" pitchFamily="2" charset="2"/>
        <a:buChar char=""/>
        <a:defRPr sz="4800" kern="1200">
          <a:solidFill>
            <a:schemeClr val="tx1"/>
          </a:solidFill>
          <a:latin typeface="+mn-lt"/>
          <a:ea typeface="ＭＳ Ｐゴシック" panose="020B0600070205080204" pitchFamily="34" charset="-128"/>
          <a:cs typeface="+mn-cs"/>
        </a:defRPr>
      </a:lvl1pPr>
      <a:lvl2pPr marL="1371600" indent="-673100" algn="l" rtl="0" fontAlgn="base">
        <a:spcBef>
          <a:spcPts val="1200"/>
        </a:spcBef>
        <a:spcAft>
          <a:spcPct val="0"/>
        </a:spcAft>
        <a:buClr>
          <a:srgbClr val="808080"/>
        </a:buClr>
        <a:buSzPct val="100000"/>
        <a:buFont typeface="Wingdings 2" pitchFamily="2" charset="2"/>
        <a:buChar char=""/>
        <a:defRPr sz="4400" kern="1200">
          <a:solidFill>
            <a:schemeClr val="tx1"/>
          </a:solidFill>
          <a:latin typeface="+mn-lt"/>
          <a:ea typeface="ＭＳ Ｐゴシック" panose="020B0600070205080204" pitchFamily="34" charset="-128"/>
          <a:cs typeface="+mn-cs"/>
        </a:defRPr>
      </a:lvl2pPr>
      <a:lvl3pPr marL="1936750" indent="-565150" algn="l" rtl="0" fontAlgn="base">
        <a:spcBef>
          <a:spcPts val="1200"/>
        </a:spcBef>
        <a:spcAft>
          <a:spcPct val="0"/>
        </a:spcAft>
        <a:buClr>
          <a:srgbClr val="969696"/>
        </a:buClr>
        <a:buSzPct val="100000"/>
        <a:buFont typeface="Wingdings 2" pitchFamily="2" charset="2"/>
        <a:buChar char=""/>
        <a:defRPr sz="4000" kern="1200">
          <a:solidFill>
            <a:schemeClr val="tx1"/>
          </a:solidFill>
          <a:latin typeface="+mn-lt"/>
          <a:ea typeface="ＭＳ Ｐゴシック" panose="020B0600070205080204" pitchFamily="34" charset="-128"/>
          <a:cs typeface="+mn-cs"/>
        </a:defRPr>
      </a:lvl3pPr>
      <a:lvl4pPr marL="2527300" indent="-590550" algn="l" rtl="0" fontAlgn="base">
        <a:spcBef>
          <a:spcPts val="1200"/>
        </a:spcBef>
        <a:spcAft>
          <a:spcPct val="0"/>
        </a:spcAft>
        <a:buClr>
          <a:srgbClr val="F8BC65"/>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4pPr>
      <a:lvl5pPr marL="3092450" indent="-565150" algn="l" rtl="0" fontAlgn="base">
        <a:spcBef>
          <a:spcPts val="1200"/>
        </a:spcBef>
        <a:spcAft>
          <a:spcPct val="0"/>
        </a:spcAft>
        <a:buClr>
          <a:srgbClr val="FBD299"/>
        </a:buClr>
        <a:buSzPct val="100000"/>
        <a:buFont typeface="Wingdings 2" pitchFamily="2" charset="2"/>
        <a:buChar char=""/>
        <a:defRPr kern="1200">
          <a:solidFill>
            <a:schemeClr val="tx1"/>
          </a:solidFill>
          <a:latin typeface="+mn-lt"/>
          <a:ea typeface="ＭＳ Ｐゴシック" panose="020B0600070205080204" pitchFamily="34" charset="-128"/>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p:bodyStyle>
    <p:otherStyle>
      <a:defPPr>
        <a:defRP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D2C4-084C-C545-00AC-430EC19B6C87}"/>
              </a:ext>
            </a:extLst>
          </p:cNvPr>
          <p:cNvSpPr>
            <a:spLocks noGrp="1"/>
          </p:cNvSpPr>
          <p:nvPr>
            <p:ph type="ctrTitle"/>
          </p:nvPr>
        </p:nvSpPr>
        <p:spPr>
          <a:xfrm>
            <a:off x="2644777" y="2286001"/>
            <a:ext cx="12998450" cy="2587626"/>
          </a:xfrm>
        </p:spPr>
        <p:txBody>
          <a:bodyPr/>
          <a:lstStyle/>
          <a:p>
            <a:pPr fontAlgn="auto">
              <a:spcAft>
                <a:spcPts val="0"/>
              </a:spcAft>
              <a:defRPr/>
            </a:pPr>
            <a:br>
              <a:rPr lang="en-US" dirty="0"/>
            </a:br>
            <a:r>
              <a:rPr lang="en-US" dirty="0"/>
              <a:t>Bayesian Inference</a:t>
            </a:r>
          </a:p>
        </p:txBody>
      </p:sp>
      <p:sp>
        <p:nvSpPr>
          <p:cNvPr id="4" name="Subtitle 3">
            <a:extLst>
              <a:ext uri="{FF2B5EF4-FFF2-40B4-BE49-F238E27FC236}">
                <a16:creationId xmlns:a16="http://schemas.microsoft.com/office/drawing/2014/main" id="{BF285D1D-FF46-4CCD-F89A-36A1D388E17A}"/>
              </a:ext>
            </a:extLst>
          </p:cNvPr>
          <p:cNvSpPr>
            <a:spLocks noGrp="1"/>
          </p:cNvSpPr>
          <p:nvPr>
            <p:ph type="subTitle" idx="1"/>
          </p:nvPr>
        </p:nvSpPr>
        <p:spPr/>
        <p:txBody>
          <a:bodyPr/>
          <a:lstStyle/>
          <a:p>
            <a:r>
              <a:rPr lang="en-US" dirty="0"/>
              <a:t>Module 1, Lesson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A2E3-554D-74D4-3FBD-8C8219BEE031}"/>
              </a:ext>
            </a:extLst>
          </p:cNvPr>
          <p:cNvSpPr>
            <a:spLocks noGrp="1"/>
          </p:cNvSpPr>
          <p:nvPr>
            <p:ph type="title"/>
          </p:nvPr>
        </p:nvSpPr>
        <p:spPr/>
        <p:txBody>
          <a:bodyPr/>
          <a:lstStyle/>
          <a:p>
            <a:r>
              <a:rPr lang="en-US" dirty="0"/>
              <a:t>Terminology of 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B10DE-C4ED-D9B1-3789-EF4336A5EA15}"/>
                  </a:ext>
                </a:extLst>
              </p:cNvPr>
              <p:cNvSpPr>
                <a:spLocks noGrp="1"/>
              </p:cNvSpPr>
              <p:nvPr>
                <p:ph idx="1"/>
              </p:nvPr>
            </p:nvSpPr>
            <p:spPr/>
            <p:txBody>
              <a:bodyPr/>
              <a:lstStyle/>
              <a:p>
                <a:r>
                  <a:rPr lang="en-US" dirty="0"/>
                  <a:t>Each part of the equation has its own term. </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oMath>
                </a14:m>
                <a:r>
                  <a:rPr lang="en-US" dirty="0"/>
                  <a:t> is the </a:t>
                </a:r>
                <a:r>
                  <a:rPr lang="en-US" b="1" i="1" dirty="0">
                    <a:solidFill>
                      <a:schemeClr val="accent1"/>
                    </a:solidFill>
                  </a:rPr>
                  <a:t>posterior probability</a:t>
                </a:r>
                <a:r>
                  <a:rPr lang="en-US" dirty="0"/>
                  <a:t>, the thing we aim to estimate</a:t>
                </a:r>
              </a:p>
              <a:p>
                <a:pPr lvl="1"/>
                <a14:m>
                  <m:oMath xmlns:m="http://schemas.openxmlformats.org/officeDocument/2006/math">
                    <m:r>
                      <a:rPr lang="en-US" altLang="en-US" b="0" i="1" smtClean="0">
                        <a:latin typeface="Cambria Math" panose="02040503050406030204" pitchFamily="18" charset="0"/>
                      </a:rPr>
                      <m:t>𝑃</m:t>
                    </m:r>
                    <m:d>
                      <m:dPr>
                        <m:ctrlPr>
                          <a:rPr lang="en-US" altLang="en-US" b="0" i="1" smtClean="0">
                            <a:latin typeface="Cambria Math" panose="02040503050406030204" pitchFamily="18" charset="0"/>
                          </a:rPr>
                        </m:ctrlPr>
                      </m:dPr>
                      <m:e>
                        <m:r>
                          <a:rPr lang="en-US" altLang="en-US" b="0" i="1" smtClean="0">
                            <a:latin typeface="Cambria Math" panose="02040503050406030204" pitchFamily="18" charset="0"/>
                          </a:rPr>
                          <m:t>𝐵</m:t>
                        </m:r>
                        <m:r>
                          <a:rPr lang="en-US" altLang="en-US" b="0" i="1" smtClean="0">
                            <a:latin typeface="Cambria Math" panose="02040503050406030204" pitchFamily="18" charset="0"/>
                          </a:rPr>
                          <m:t>|</m:t>
                        </m:r>
                        <m:r>
                          <a:rPr lang="en-US" altLang="en-US" b="0" i="1" smtClean="0">
                            <a:latin typeface="Cambria Math" panose="02040503050406030204" pitchFamily="18" charset="0"/>
                          </a:rPr>
                          <m:t>𝐴</m:t>
                        </m:r>
                      </m:e>
                    </m:d>
                  </m:oMath>
                </a14:m>
                <a:r>
                  <a:rPr lang="en-US" dirty="0"/>
                  <a:t> is the </a:t>
                </a:r>
                <a:r>
                  <a:rPr lang="en-US" b="1" i="1" dirty="0">
                    <a:solidFill>
                      <a:schemeClr val="accent2"/>
                    </a:solidFill>
                  </a:rPr>
                  <a:t>likelihood</a:t>
                </a:r>
              </a:p>
              <a:p>
                <a:pPr lvl="1"/>
                <a14:m>
                  <m:oMath xmlns:m="http://schemas.openxmlformats.org/officeDocument/2006/math">
                    <m:r>
                      <a:rPr lang="en-US" altLang="en-US" b="0" i="1" smtClean="0">
                        <a:latin typeface="Cambria Math" panose="02040503050406030204" pitchFamily="18" charset="0"/>
                      </a:rPr>
                      <m:t>𝑃</m:t>
                    </m:r>
                    <m:r>
                      <a:rPr lang="en-US" altLang="en-US" b="0" i="1" smtClean="0">
                        <a:latin typeface="Cambria Math" panose="02040503050406030204" pitchFamily="18" charset="0"/>
                      </a:rPr>
                      <m:t>(</m:t>
                    </m:r>
                    <m:r>
                      <a:rPr lang="en-US" altLang="en-US" b="0" i="1" smtClean="0">
                        <a:latin typeface="Cambria Math" panose="02040503050406030204" pitchFamily="18" charset="0"/>
                      </a:rPr>
                      <m:t>𝐴</m:t>
                    </m:r>
                    <m:r>
                      <a:rPr lang="en-US" altLang="en-US" b="0" i="1" smtClean="0">
                        <a:latin typeface="Cambria Math" panose="02040503050406030204" pitchFamily="18" charset="0"/>
                      </a:rPr>
                      <m:t>)</m:t>
                    </m:r>
                  </m:oMath>
                </a14:m>
                <a:r>
                  <a:rPr lang="en-US" dirty="0"/>
                  <a:t> is the </a:t>
                </a:r>
                <a:r>
                  <a:rPr lang="en-US" b="1" i="1" dirty="0">
                    <a:solidFill>
                      <a:schemeClr val="accent1"/>
                    </a:solidFill>
                  </a:rPr>
                  <a:t>prior probability</a:t>
                </a:r>
                <a:r>
                  <a:rPr lang="en-US" dirty="0"/>
                  <a:t>, the initial probability of event </a:t>
                </a:r>
                <a14:m>
                  <m:oMath xmlns:m="http://schemas.openxmlformats.org/officeDocument/2006/math">
                    <m:r>
                      <a:rPr lang="en-US" altLang="en-US" i="1">
                        <a:latin typeface="Cambria Math" panose="02040503050406030204" pitchFamily="18" charset="0"/>
                      </a:rPr>
                      <m:t>𝐴</m:t>
                    </m:r>
                  </m:oMath>
                </a14:m>
                <a:endParaRPr lang="en-US" dirty="0"/>
              </a:p>
              <a:p>
                <a:pPr lvl="1"/>
                <a14:m>
                  <m:oMath xmlns:m="http://schemas.openxmlformats.org/officeDocument/2006/math">
                    <m:r>
                      <a:rPr lang="en-US" altLang="en-US" b="0" i="1" smtClean="0">
                        <a:latin typeface="Cambria Math" panose="02040503050406030204" pitchFamily="18" charset="0"/>
                      </a:rPr>
                      <m:t>𝑃</m:t>
                    </m:r>
                    <m:r>
                      <a:rPr lang="en-US" altLang="en-US" b="0" i="1" smtClean="0">
                        <a:latin typeface="Cambria Math" panose="02040503050406030204" pitchFamily="18" charset="0"/>
                      </a:rPr>
                      <m:t>(</m:t>
                    </m:r>
                    <m:r>
                      <a:rPr lang="en-US" altLang="en-US" b="0" i="1" smtClean="0">
                        <a:latin typeface="Cambria Math" panose="02040503050406030204" pitchFamily="18" charset="0"/>
                      </a:rPr>
                      <m:t>𝐵</m:t>
                    </m:r>
                    <m:r>
                      <a:rPr lang="en-US" altLang="en-US" b="0" i="1" smtClean="0">
                        <a:latin typeface="Cambria Math" panose="02040503050406030204" pitchFamily="18" charset="0"/>
                      </a:rPr>
                      <m:t>)</m:t>
                    </m:r>
                  </m:oMath>
                </a14:m>
                <a:r>
                  <a:rPr lang="en-US" dirty="0"/>
                  <a:t> is the </a:t>
                </a:r>
                <a:r>
                  <a:rPr lang="en-US" b="1" i="1" dirty="0">
                    <a:solidFill>
                      <a:schemeClr val="accent2"/>
                    </a:solidFill>
                  </a:rPr>
                  <a:t>marginal probability</a:t>
                </a:r>
              </a:p>
              <a:p>
                <a:r>
                  <a:rPr lang="en-US" dirty="0"/>
                  <a:t>While all of these are important terms, the two most important are the posterior and the prior. </a:t>
                </a:r>
              </a:p>
              <a:p>
                <a:r>
                  <a:rPr lang="en-US" dirty="0"/>
                  <a:t>The prior informs your estimate of the posterior. </a:t>
                </a:r>
              </a:p>
            </p:txBody>
          </p:sp>
        </mc:Choice>
        <mc:Fallback xmlns="">
          <p:sp>
            <p:nvSpPr>
              <p:cNvPr id="3" name="Content Placeholder 2">
                <a:extLst>
                  <a:ext uri="{FF2B5EF4-FFF2-40B4-BE49-F238E27FC236}">
                    <a16:creationId xmlns:a16="http://schemas.microsoft.com/office/drawing/2014/main" id="{53AB10DE-C4ED-D9B1-3789-EF4336A5EA15}"/>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60801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6804-D931-5116-38B9-9D19D2CFD3EA}"/>
              </a:ext>
            </a:extLst>
          </p:cNvPr>
          <p:cNvSpPr>
            <a:spLocks noGrp="1"/>
          </p:cNvSpPr>
          <p:nvPr>
            <p:ph type="title"/>
          </p:nvPr>
        </p:nvSpPr>
        <p:spPr/>
        <p:txBody>
          <a:bodyPr/>
          <a:lstStyle/>
          <a:p>
            <a:r>
              <a:rPr lang="en-US" dirty="0"/>
              <a:t>Bayesian inference</a:t>
            </a:r>
          </a:p>
        </p:txBody>
      </p:sp>
      <p:sp>
        <p:nvSpPr>
          <p:cNvPr id="3" name="Content Placeholder 2">
            <a:extLst>
              <a:ext uri="{FF2B5EF4-FFF2-40B4-BE49-F238E27FC236}">
                <a16:creationId xmlns:a16="http://schemas.microsoft.com/office/drawing/2014/main" id="{E7F27659-7C37-0DFA-1498-CDBBEFC05CA6}"/>
              </a:ext>
            </a:extLst>
          </p:cNvPr>
          <p:cNvSpPr>
            <a:spLocks noGrp="1"/>
          </p:cNvSpPr>
          <p:nvPr>
            <p:ph idx="1"/>
          </p:nvPr>
        </p:nvSpPr>
        <p:spPr/>
        <p:txBody>
          <a:bodyPr/>
          <a:lstStyle/>
          <a:p>
            <a:pPr marL="742950" indent="-742950">
              <a:buFont typeface="+mj-lt"/>
              <a:buAutoNum type="arabicPeriod"/>
            </a:pPr>
            <a:r>
              <a:rPr lang="en-US" dirty="0"/>
              <a:t>Start with a prior distribution, which represents initial beliefs. </a:t>
            </a:r>
          </a:p>
          <a:p>
            <a:pPr marL="742950" indent="-742950">
              <a:buFont typeface="+mj-lt"/>
              <a:buAutoNum type="arabicPeriod"/>
            </a:pPr>
            <a:r>
              <a:rPr lang="en-US" dirty="0"/>
              <a:t>Collect data. </a:t>
            </a:r>
          </a:p>
          <a:p>
            <a:pPr marL="742950" indent="-742950">
              <a:buFont typeface="+mj-lt"/>
              <a:buAutoNum type="arabicPeriod"/>
            </a:pPr>
            <a:r>
              <a:rPr lang="en-US" dirty="0"/>
              <a:t>Compute the likelihood: the probability of our data given our prior. </a:t>
            </a:r>
          </a:p>
          <a:p>
            <a:pPr marL="742950" indent="-742950">
              <a:buFont typeface="+mj-lt"/>
              <a:buAutoNum type="arabicPeriod"/>
            </a:pPr>
            <a:r>
              <a:rPr lang="en-US" dirty="0"/>
              <a:t>We compute the marginal probability </a:t>
            </a:r>
          </a:p>
          <a:p>
            <a:pPr marL="1416050" lvl="1" indent="-742950"/>
            <a:r>
              <a:rPr lang="en-US" i="1" dirty="0"/>
              <a:t>This ensures our estimate is normalized to 1</a:t>
            </a:r>
          </a:p>
          <a:p>
            <a:pPr marL="742950" indent="-742950">
              <a:buFont typeface="+mj-lt"/>
              <a:buAutoNum type="arabicPeriod"/>
            </a:pPr>
            <a:r>
              <a:rPr lang="en-US" dirty="0"/>
              <a:t>We compute Bayes’ rule to compute the posterior distribution</a:t>
            </a:r>
          </a:p>
          <a:p>
            <a:pPr marL="1416050" lvl="1" indent="-742950"/>
            <a:r>
              <a:rPr lang="en-US" dirty="0"/>
              <a:t>This represents our </a:t>
            </a:r>
            <a:r>
              <a:rPr lang="en-US" i="1" u="sng" dirty="0"/>
              <a:t>updated</a:t>
            </a:r>
            <a:r>
              <a:rPr lang="en-US" dirty="0"/>
              <a:t> beliefs after seeing the data. </a:t>
            </a:r>
          </a:p>
        </p:txBody>
      </p:sp>
    </p:spTree>
    <p:extLst>
      <p:ext uri="{BB962C8B-B14F-4D97-AF65-F5344CB8AC3E}">
        <p14:creationId xmlns:p14="http://schemas.microsoft.com/office/powerpoint/2010/main" val="95226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80578F-CC82-0740-E130-7F8E0C786D4C}"/>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35199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6804-D931-5116-38B9-9D19D2CFD3EA}"/>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E7F27659-7C37-0DFA-1498-CDBBEFC05CA6}"/>
              </a:ext>
            </a:extLst>
          </p:cNvPr>
          <p:cNvSpPr>
            <a:spLocks noGrp="1"/>
          </p:cNvSpPr>
          <p:nvPr>
            <p:ph idx="1"/>
          </p:nvPr>
        </p:nvSpPr>
        <p:spPr/>
        <p:txBody>
          <a:bodyPr/>
          <a:lstStyle/>
          <a:p>
            <a:r>
              <a:rPr lang="en-US"/>
              <a:t>A more detailed </a:t>
            </a:r>
            <a:r>
              <a:rPr lang="en-US" dirty="0"/>
              <a:t>discussion of Bayesian inference.</a:t>
            </a:r>
          </a:p>
        </p:txBody>
      </p:sp>
    </p:spTree>
    <p:extLst>
      <p:ext uri="{BB962C8B-B14F-4D97-AF65-F5344CB8AC3E}">
        <p14:creationId xmlns:p14="http://schemas.microsoft.com/office/powerpoint/2010/main" val="53963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807F-AA75-8289-ABFC-30F1E44E67A4}"/>
              </a:ext>
            </a:extLst>
          </p:cNvPr>
          <p:cNvSpPr>
            <a:spLocks noGrp="1"/>
          </p:cNvSpPr>
          <p:nvPr>
            <p:ph type="ctrTitle"/>
          </p:nvPr>
        </p:nvSpPr>
        <p:spPr>
          <a:xfrm>
            <a:off x="2644777" y="2286001"/>
            <a:ext cx="12998450" cy="2587626"/>
          </a:xfrm>
        </p:spPr>
        <p:txBody>
          <a:bodyPr/>
          <a:lstStyle/>
          <a:p>
            <a:pPr fontAlgn="auto">
              <a:spcAft>
                <a:spcPts val="0"/>
              </a:spcAft>
              <a:defRPr/>
            </a:pPr>
            <a:r>
              <a:rPr lang="en-US" dirty="0"/>
              <a:t>Bayes Rule and its Consequences</a:t>
            </a:r>
          </a:p>
        </p:txBody>
      </p:sp>
      <p:sp>
        <p:nvSpPr>
          <p:cNvPr id="3" name="Subtitle 2">
            <a:extLst>
              <a:ext uri="{FF2B5EF4-FFF2-40B4-BE49-F238E27FC236}">
                <a16:creationId xmlns:a16="http://schemas.microsoft.com/office/drawing/2014/main" id="{A1D820C0-3BC8-687A-7D56-C3951CF5E866}"/>
              </a:ext>
            </a:extLst>
          </p:cNvPr>
          <p:cNvSpPr>
            <a:spLocks noGrp="1"/>
          </p:cNvSpPr>
          <p:nvPr>
            <p:ph type="subTitle" idx="1"/>
          </p:nvPr>
        </p:nvSpPr>
        <p:spPr>
          <a:xfrm>
            <a:off x="2644777" y="4949827"/>
            <a:ext cx="12998450" cy="1374774"/>
          </a:xfrm>
        </p:spPr>
        <p:txBody>
          <a:bodyPr/>
          <a:lstStyle/>
          <a:p>
            <a:pPr fontAlgn="auto">
              <a:spcAft>
                <a:spcPts val="0"/>
              </a:spcAft>
              <a:defRPr/>
            </a:pPr>
            <a:r>
              <a:rPr lang="en-US" dirty="0"/>
              <a:t>Shahrzad Jamshidi, PhD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DD40-D505-7C0E-E426-A8C62D2E9D1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205D5FD-ADFA-6AA8-D128-E94866F6E392}"/>
              </a:ext>
            </a:extLst>
          </p:cNvPr>
          <p:cNvSpPr>
            <a:spLocks noGrp="1"/>
          </p:cNvSpPr>
          <p:nvPr>
            <p:ph idx="1"/>
          </p:nvPr>
        </p:nvSpPr>
        <p:spPr/>
        <p:txBody>
          <a:bodyPr/>
          <a:lstStyle/>
          <a:p>
            <a:r>
              <a:rPr lang="en-US" dirty="0"/>
              <a:t>Understand the concept of Bayes' theorem and how it is used in statistical inference.</a:t>
            </a:r>
          </a:p>
          <a:p>
            <a:r>
              <a:rPr lang="en-US" dirty="0"/>
              <a:t>Define the general notation for statistical inference.</a:t>
            </a:r>
          </a:p>
        </p:txBody>
      </p:sp>
    </p:spTree>
    <p:extLst>
      <p:ext uri="{BB962C8B-B14F-4D97-AF65-F5344CB8AC3E}">
        <p14:creationId xmlns:p14="http://schemas.microsoft.com/office/powerpoint/2010/main" val="65094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9B2420-4220-A4F7-B9B5-503CD9120823}"/>
              </a:ext>
            </a:extLst>
          </p:cNvPr>
          <p:cNvSpPr>
            <a:spLocks noGrp="1"/>
          </p:cNvSpPr>
          <p:nvPr>
            <p:ph sz="half" idx="1"/>
          </p:nvPr>
        </p:nvSpPr>
        <p:spPr>
          <a:xfrm>
            <a:off x="1098550" y="2085698"/>
            <a:ext cx="7680960" cy="6515100"/>
          </a:xfrm>
        </p:spPr>
        <p:txBody>
          <a:bodyPr wrap="square" anchor="t">
            <a:normAutofit/>
          </a:bodyPr>
          <a:lstStyle/>
          <a:p>
            <a:pPr>
              <a:lnSpc>
                <a:spcPct val="90000"/>
              </a:lnSpc>
            </a:pPr>
            <a:r>
              <a:rPr lang="en-US" sz="3100" dirty="0"/>
              <a:t>Probabilities are measurements that express how likely an event is to happen. </a:t>
            </a:r>
          </a:p>
          <a:p>
            <a:pPr lvl="1">
              <a:lnSpc>
                <a:spcPct val="90000"/>
              </a:lnSpc>
            </a:pPr>
            <a:r>
              <a:rPr lang="en-US" sz="3100" dirty="0"/>
              <a:t>Example: What is the probability of rolling a 5 on a 6-sided die?</a:t>
            </a:r>
          </a:p>
          <a:p>
            <a:pPr>
              <a:lnSpc>
                <a:spcPct val="90000"/>
              </a:lnSpc>
            </a:pPr>
            <a:r>
              <a:rPr lang="en-US" sz="3100" dirty="0"/>
              <a:t>Conditional probabilities are measurements that express how likely an event is to happen </a:t>
            </a:r>
            <a:r>
              <a:rPr lang="en-US" sz="3100" i="1" dirty="0"/>
              <a:t>ASSUMING</a:t>
            </a:r>
            <a:r>
              <a:rPr lang="en-US" sz="3100" dirty="0"/>
              <a:t> something has occurred. </a:t>
            </a:r>
          </a:p>
          <a:p>
            <a:pPr lvl="1">
              <a:lnSpc>
                <a:spcPct val="90000"/>
              </a:lnSpc>
            </a:pPr>
            <a:r>
              <a:rPr lang="en-US" sz="3100" dirty="0"/>
              <a:t>Example: What is the probability of rolling a 5 on a 6-sided die </a:t>
            </a:r>
            <a:r>
              <a:rPr lang="en-US" sz="3100" b="1" u="sng" dirty="0"/>
              <a:t>given</a:t>
            </a:r>
            <a:r>
              <a:rPr lang="en-US" sz="3100" dirty="0"/>
              <a:t> that what was rolled was </a:t>
            </a:r>
            <a:r>
              <a:rPr lang="en-US" sz="3100" b="1" dirty="0"/>
              <a:t>odd</a:t>
            </a:r>
            <a:r>
              <a:rPr lang="en-US" sz="3100" dirty="0"/>
              <a:t>?</a:t>
            </a:r>
          </a:p>
        </p:txBody>
      </p:sp>
      <p:pic>
        <p:nvPicPr>
          <p:cNvPr id="5" name="Picture 4" descr="Two dice rolling in mid-air">
            <a:extLst>
              <a:ext uri="{FF2B5EF4-FFF2-40B4-BE49-F238E27FC236}">
                <a16:creationId xmlns:a16="http://schemas.microsoft.com/office/drawing/2014/main" id="{40CC43DA-1E42-D0A6-41B2-1009961029FD}"/>
              </a:ext>
            </a:extLst>
          </p:cNvPr>
          <p:cNvPicPr>
            <a:picLocks noChangeAspect="1"/>
          </p:cNvPicPr>
          <p:nvPr/>
        </p:nvPicPr>
        <p:blipFill rotWithShape="1">
          <a:blip r:embed="rId3"/>
          <a:srcRect l="10994" r="9722" b="1"/>
          <a:stretch/>
        </p:blipFill>
        <p:spPr>
          <a:xfrm>
            <a:off x="9502142" y="2085698"/>
            <a:ext cx="7680960" cy="6515100"/>
          </a:xfrm>
          <a:prstGeom prst="rect">
            <a:avLst/>
          </a:prstGeom>
          <a:noFill/>
        </p:spPr>
      </p:pic>
      <p:sp>
        <p:nvSpPr>
          <p:cNvPr id="2" name="Title 1">
            <a:extLst>
              <a:ext uri="{FF2B5EF4-FFF2-40B4-BE49-F238E27FC236}">
                <a16:creationId xmlns:a16="http://schemas.microsoft.com/office/drawing/2014/main" id="{943970C5-3C05-4EC0-DA3E-910D9264276B}"/>
              </a:ext>
            </a:extLst>
          </p:cNvPr>
          <p:cNvSpPr>
            <a:spLocks noGrp="1"/>
          </p:cNvSpPr>
          <p:nvPr>
            <p:ph type="title"/>
          </p:nvPr>
        </p:nvSpPr>
        <p:spPr>
          <a:xfrm>
            <a:off x="1098550" y="161365"/>
            <a:ext cx="16084552" cy="1551434"/>
          </a:xfrm>
        </p:spPr>
        <p:txBody>
          <a:bodyPr wrap="square" anchor="b">
            <a:normAutofit/>
          </a:bodyPr>
          <a:lstStyle/>
          <a:p>
            <a:r>
              <a:rPr lang="en-US" dirty="0"/>
              <a:t>What are Conditional Probabilities?</a:t>
            </a:r>
          </a:p>
        </p:txBody>
      </p:sp>
      <p:sp>
        <p:nvSpPr>
          <p:cNvPr id="4" name="TextBox 3">
            <a:extLst>
              <a:ext uri="{FF2B5EF4-FFF2-40B4-BE49-F238E27FC236}">
                <a16:creationId xmlns:a16="http://schemas.microsoft.com/office/drawing/2014/main" id="{6C831F84-DC77-C9FA-206F-BF4276354BC6}"/>
              </a:ext>
            </a:extLst>
          </p:cNvPr>
          <p:cNvSpPr txBox="1"/>
          <p:nvPr/>
        </p:nvSpPr>
        <p:spPr>
          <a:xfrm>
            <a:off x="9502142"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280614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70C5-3C05-4EC0-DA3E-910D9264276B}"/>
              </a:ext>
            </a:extLst>
          </p:cNvPr>
          <p:cNvSpPr>
            <a:spLocks noGrp="1"/>
          </p:cNvSpPr>
          <p:nvPr>
            <p:ph type="title"/>
          </p:nvPr>
        </p:nvSpPr>
        <p:spPr/>
        <p:txBody>
          <a:bodyPr/>
          <a:lstStyle/>
          <a:p>
            <a:r>
              <a:rPr lang="en-US" dirty="0"/>
              <a:t>Conditional Probability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9B2420-4220-A4F7-B9B5-503CD9120823}"/>
                  </a:ext>
                </a:extLst>
              </p:cNvPr>
              <p:cNvSpPr>
                <a:spLocks noGrp="1"/>
              </p:cNvSpPr>
              <p:nvPr>
                <p:ph idx="1"/>
              </p:nvPr>
            </p:nvSpPr>
            <p:spPr/>
            <p:txBody>
              <a:bodyPr/>
              <a:lstStyle/>
              <a:p>
                <a:r>
                  <a:rPr lang="en-US" dirty="0"/>
                  <a:t>We use the notation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oMath>
                </a14:m>
                <a:r>
                  <a:rPr lang="en-US" dirty="0"/>
                  <a:t> to mean </a:t>
                </a:r>
                <a:r>
                  <a:rPr lang="en-US" b="1" i="1" dirty="0">
                    <a:solidFill>
                      <a:schemeClr val="bg1"/>
                    </a:solidFill>
                  </a:rPr>
                  <a:t>the probability of event A given that event B has happened</a:t>
                </a:r>
                <a:endParaRPr lang="en-US" dirty="0"/>
              </a:p>
              <a:p>
                <a:r>
                  <a:rPr lang="en-US" dirty="0"/>
                  <a:t>The following is the formula for a conditional probability.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𝐵</m:t>
                          </m:r>
                          <m:r>
                            <a:rPr lang="en-US" b="0" i="1" smtClean="0">
                              <a:solidFill>
                                <a:schemeClr val="bg1"/>
                              </a:solidFill>
                              <a:latin typeface="Cambria Math" panose="02040503050406030204" pitchFamily="18" charset="0"/>
                              <a:ea typeface="Cambria Math" panose="02040503050406030204" pitchFamily="18" charset="0"/>
                            </a:rPr>
                            <m:t>)</m:t>
                          </m:r>
                        </m:num>
                        <m:den>
                          <m:r>
                            <a:rPr lang="en-US" b="0" i="1" smtClean="0">
                              <a:solidFill>
                                <a:schemeClr val="bg1"/>
                              </a:solidFill>
                              <a:latin typeface="Cambria Math" panose="02040503050406030204" pitchFamily="18" charset="0"/>
                            </a:rPr>
                            <m:t>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r>
                            <a:rPr lang="en-US" b="0" i="1" smtClean="0">
                              <a:solidFill>
                                <a:schemeClr val="bg1"/>
                              </a:solidFill>
                              <a:latin typeface="Cambria Math" panose="02040503050406030204" pitchFamily="18" charset="0"/>
                            </a:rPr>
                            <m:t>)</m:t>
                          </m:r>
                        </m:den>
                      </m:f>
                    </m:oMath>
                  </m:oMathPara>
                </a14:m>
                <a:endParaRPr lang="en-US" dirty="0">
                  <a:solidFill>
                    <a:schemeClr val="bg1"/>
                  </a:solidFill>
                </a:endParaRPr>
              </a:p>
              <a:p>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1B9B2420-4220-A4F7-B9B5-503CD9120823}"/>
                  </a:ext>
                </a:extLst>
              </p:cNvPr>
              <p:cNvSpPr>
                <a:spLocks noGrp="1" noRot="1" noChangeAspect="1" noMove="1" noResize="1" noEditPoints="1" noAdjustHandles="1" noChangeArrowheads="1" noChangeShapeType="1" noTextEdit="1"/>
              </p:cNvSpPr>
              <p:nvPr>
                <p:ph idx="1"/>
              </p:nvPr>
            </p:nvSpPr>
            <p:spPr>
              <a:blipFill>
                <a:blip r:embed="rId3"/>
                <a:stretch>
                  <a:fillRect l="-1104" t="-1657"/>
                </a:stretch>
              </a:blipFill>
            </p:spPr>
            <p:txBody>
              <a:bodyPr/>
              <a:lstStyle/>
              <a:p>
                <a:r>
                  <a:rPr lang="en-US">
                    <a:noFill/>
                  </a:rPr>
                  <a:t> </a:t>
                </a:r>
              </a:p>
            </p:txBody>
          </p:sp>
        </mc:Fallback>
      </mc:AlternateContent>
    </p:spTree>
    <p:extLst>
      <p:ext uri="{BB962C8B-B14F-4D97-AF65-F5344CB8AC3E}">
        <p14:creationId xmlns:p14="http://schemas.microsoft.com/office/powerpoint/2010/main" val="148320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39CA56-72A8-2320-45F4-01258C399870}"/>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242932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AE122B-B654-CBA2-864D-DE2528B2ABBF}"/>
                  </a:ext>
                </a:extLst>
              </p:cNvPr>
              <p:cNvSpPr>
                <a:spLocks noGrp="1"/>
              </p:cNvSpPr>
              <p:nvPr>
                <p:ph sz="half" idx="1"/>
              </p:nvPr>
            </p:nvSpPr>
            <p:spPr>
              <a:xfrm>
                <a:off x="1098550" y="2085698"/>
                <a:ext cx="7680960" cy="6515100"/>
              </a:xfrm>
            </p:spPr>
            <p:txBody>
              <a:bodyPr wrap="square" anchor="t">
                <a:normAutofit/>
              </a:bodyPr>
              <a:lstStyle/>
              <a:p>
                <a:pPr>
                  <a:lnSpc>
                    <a:spcPct val="90000"/>
                  </a:lnSpc>
                </a:pPr>
                <a:r>
                  <a:rPr lang="en-US" sz="2500" dirty="0"/>
                  <a:t>Note: </a:t>
                </a:r>
              </a:p>
              <a:p>
                <a:pPr marL="0" indent="0">
                  <a:lnSpc>
                    <a:spcPct val="90000"/>
                  </a:lnSpc>
                  <a:buNone/>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𝑃</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𝐵</m:t>
                          </m:r>
                        </m:e>
                      </m:d>
                      <m:r>
                        <a:rPr lang="en-US" sz="2500" b="0" i="1" smtClean="0">
                          <a:latin typeface="Cambria Math" panose="02040503050406030204" pitchFamily="18" charset="0"/>
                        </a:rPr>
                        <m:t>≠</m:t>
                      </m:r>
                      <m:r>
                        <a:rPr lang="en-US" sz="2500" b="0" i="1" smtClean="0">
                          <a:latin typeface="Cambria Math" panose="02040503050406030204" pitchFamily="18" charset="0"/>
                        </a:rPr>
                        <m:t>𝑃</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𝐵</m:t>
                          </m:r>
                          <m:r>
                            <a:rPr lang="en-US" sz="2500" b="0" i="1" smtClean="0">
                              <a:latin typeface="Cambria Math" panose="02040503050406030204" pitchFamily="18" charset="0"/>
                            </a:rPr>
                            <m:t>|</m:t>
                          </m:r>
                          <m:r>
                            <a:rPr lang="en-US" sz="2500" b="0" i="1" smtClean="0">
                              <a:latin typeface="Cambria Math" panose="02040503050406030204" pitchFamily="18" charset="0"/>
                            </a:rPr>
                            <m:t>𝐴</m:t>
                          </m:r>
                        </m:e>
                      </m:d>
                    </m:oMath>
                  </m:oMathPara>
                </a14:m>
                <a:endParaRPr lang="en-US" sz="2500" dirty="0"/>
              </a:p>
              <a:p>
                <a:pPr>
                  <a:lnSpc>
                    <a:spcPct val="90000"/>
                  </a:lnSpc>
                </a:pPr>
                <a:r>
                  <a:rPr lang="en-US" sz="2500" dirty="0"/>
                  <a:t>These are </a:t>
                </a:r>
                <a:r>
                  <a:rPr lang="en-US" sz="2500" b="1" u="sng" dirty="0"/>
                  <a:t>NOT</a:t>
                </a:r>
                <a:r>
                  <a:rPr lang="en-US" sz="2500" dirty="0"/>
                  <a:t> the same!</a:t>
                </a:r>
              </a:p>
              <a:p>
                <a:pPr lvl="1">
                  <a:lnSpc>
                    <a:spcPct val="90000"/>
                  </a:lnSpc>
                </a:pPr>
                <a:r>
                  <a:rPr lang="en-US" sz="2500" dirty="0"/>
                  <a:t>Example:</a:t>
                </a:r>
              </a:p>
              <a:p>
                <a:pPr lvl="2">
                  <a:lnSpc>
                    <a:spcPct val="90000"/>
                  </a:lnSpc>
                </a:pPr>
                <a14:m>
                  <m:oMath xmlns:m="http://schemas.openxmlformats.org/officeDocument/2006/math">
                    <m:r>
                      <a:rPr lang="en-US" sz="2500" b="0" i="1" smtClean="0">
                        <a:latin typeface="Cambria Math" panose="02040503050406030204" pitchFamily="18" charset="0"/>
                      </a:rPr>
                      <m:t>𝐴</m:t>
                    </m:r>
                  </m:oMath>
                </a14:m>
                <a:r>
                  <a:rPr lang="en-US" sz="2500" dirty="0"/>
                  <a:t> is the event of a shark attack</a:t>
                </a:r>
              </a:p>
              <a:p>
                <a:pPr lvl="2">
                  <a:lnSpc>
                    <a:spcPct val="90000"/>
                  </a:lnSpc>
                </a:pPr>
                <a14:m>
                  <m:oMath xmlns:m="http://schemas.openxmlformats.org/officeDocument/2006/math">
                    <m:r>
                      <a:rPr lang="en-US" sz="2500" b="0" i="1" smtClean="0">
                        <a:latin typeface="Cambria Math" panose="02040503050406030204" pitchFamily="18" charset="0"/>
                      </a:rPr>
                      <m:t>𝐵</m:t>
                    </m:r>
                  </m:oMath>
                </a14:m>
                <a:r>
                  <a:rPr lang="en-US" sz="2500" dirty="0"/>
                  <a:t> is the event of a swimming in the ocean</a:t>
                </a:r>
              </a:p>
              <a:p>
                <a:pPr lvl="2">
                  <a:lnSpc>
                    <a:spcPct val="90000"/>
                  </a:lnSpc>
                </a:pPr>
                <a14:m>
                  <m:oMath xmlns:m="http://schemas.openxmlformats.org/officeDocument/2006/math">
                    <m:r>
                      <a:rPr lang="en-US" sz="2500" b="0" i="1" smtClean="0">
                        <a:latin typeface="Cambria Math" panose="02040503050406030204" pitchFamily="18" charset="0"/>
                      </a:rPr>
                      <m:t>𝑃</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𝐵</m:t>
                        </m:r>
                      </m:e>
                    </m:d>
                  </m:oMath>
                </a14:m>
                <a:r>
                  <a:rPr lang="en-US" sz="2500" dirty="0"/>
                  <a:t> is the probability of a shark attack given that </a:t>
                </a:r>
                <a:br>
                  <a:rPr lang="en-US" sz="2500" dirty="0"/>
                </a:br>
                <a:r>
                  <a:rPr lang="en-US" sz="2500" dirty="0"/>
                  <a:t>one is swimming in the ocean </a:t>
                </a:r>
                <a:endParaRPr lang="en-US" sz="2500" b="1" dirty="0"/>
              </a:p>
              <a:p>
                <a:pPr lvl="2">
                  <a:lnSpc>
                    <a:spcPct val="90000"/>
                  </a:lnSpc>
                </a:pPr>
                <a14:m>
                  <m:oMath xmlns:m="http://schemas.openxmlformats.org/officeDocument/2006/math">
                    <m:r>
                      <a:rPr lang="en-US" sz="2500" b="0" i="1" smtClean="0">
                        <a:latin typeface="Cambria Math" panose="02040503050406030204" pitchFamily="18" charset="0"/>
                      </a:rPr>
                      <m:t>𝑃</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𝐵</m:t>
                        </m:r>
                        <m:r>
                          <a:rPr lang="en-US" sz="2500" b="0" i="1" smtClean="0">
                            <a:latin typeface="Cambria Math" panose="02040503050406030204" pitchFamily="18" charset="0"/>
                          </a:rPr>
                          <m:t>|</m:t>
                        </m:r>
                        <m:r>
                          <a:rPr lang="en-US" sz="2500" b="0" i="1" smtClean="0">
                            <a:latin typeface="Cambria Math" panose="02040503050406030204" pitchFamily="18" charset="0"/>
                          </a:rPr>
                          <m:t>𝐴</m:t>
                        </m:r>
                      </m:e>
                    </m:d>
                  </m:oMath>
                </a14:m>
                <a:r>
                  <a:rPr lang="en-US" sz="2500" dirty="0"/>
                  <a:t> is the probability that one is swimming in the </a:t>
                </a:r>
                <a:br>
                  <a:rPr lang="en-US" sz="2500" dirty="0"/>
                </a:br>
                <a:r>
                  <a:rPr lang="en-US" sz="2500" dirty="0"/>
                  <a:t>ocean given that they have been attacked by a shark </a:t>
                </a:r>
                <a:endParaRPr lang="en-US" sz="2500" b="1" dirty="0"/>
              </a:p>
            </p:txBody>
          </p:sp>
        </mc:Choice>
        <mc:Fallback xmlns="">
          <p:sp>
            <p:nvSpPr>
              <p:cNvPr id="3" name="Content Placeholder 2">
                <a:extLst>
                  <a:ext uri="{FF2B5EF4-FFF2-40B4-BE49-F238E27FC236}">
                    <a16:creationId xmlns:a16="http://schemas.microsoft.com/office/drawing/2014/main" id="{7AAE122B-B654-CBA2-864D-DE2528B2ABBF}"/>
                  </a:ext>
                </a:extLst>
              </p:cNvPr>
              <p:cNvSpPr>
                <a:spLocks noGrp="1" noRot="1" noChangeAspect="1" noMove="1" noResize="1" noEditPoints="1" noAdjustHandles="1" noChangeArrowheads="1" noChangeShapeType="1" noTextEdit="1"/>
              </p:cNvSpPr>
              <p:nvPr>
                <p:ph sz="half" idx="1"/>
              </p:nvPr>
            </p:nvSpPr>
            <p:spPr>
              <a:xfrm>
                <a:off x="1098550" y="2085698"/>
                <a:ext cx="7680960" cy="6515100"/>
              </a:xfrm>
              <a:blipFill>
                <a:blip r:embed="rId3"/>
                <a:stretch>
                  <a:fillRect l="-990" t="-1556"/>
                </a:stretch>
              </a:blipFill>
            </p:spPr>
            <p:txBody>
              <a:bodyPr/>
              <a:lstStyle/>
              <a:p>
                <a:r>
                  <a:rPr lang="en-US">
                    <a:noFill/>
                  </a:rPr>
                  <a:t> </a:t>
                </a:r>
              </a:p>
            </p:txBody>
          </p:sp>
        </mc:Fallback>
      </mc:AlternateContent>
      <p:pic>
        <p:nvPicPr>
          <p:cNvPr id="6" name="Picture 5" descr="Brown shark in water">
            <a:extLst>
              <a:ext uri="{FF2B5EF4-FFF2-40B4-BE49-F238E27FC236}">
                <a16:creationId xmlns:a16="http://schemas.microsoft.com/office/drawing/2014/main" id="{1BD7802E-86D3-8073-05A9-0406F81A622F}"/>
              </a:ext>
            </a:extLst>
          </p:cNvPr>
          <p:cNvPicPr>
            <a:picLocks noChangeAspect="1"/>
          </p:cNvPicPr>
          <p:nvPr/>
        </p:nvPicPr>
        <p:blipFill>
          <a:blip r:embed="rId4"/>
          <a:srcRect l="5794" r="5794"/>
          <a:stretch/>
        </p:blipFill>
        <p:spPr>
          <a:xfrm>
            <a:off x="9502142" y="2085698"/>
            <a:ext cx="7680960" cy="6515100"/>
          </a:xfrm>
          <a:prstGeom prst="rect">
            <a:avLst/>
          </a:prstGeom>
          <a:noFill/>
        </p:spPr>
      </p:pic>
      <p:sp>
        <p:nvSpPr>
          <p:cNvPr id="2" name="Title 1">
            <a:extLst>
              <a:ext uri="{FF2B5EF4-FFF2-40B4-BE49-F238E27FC236}">
                <a16:creationId xmlns:a16="http://schemas.microsoft.com/office/drawing/2014/main" id="{E19AFAE8-9F76-AD5B-8EBA-54CE41CA4007}"/>
              </a:ext>
            </a:extLst>
          </p:cNvPr>
          <p:cNvSpPr>
            <a:spLocks noGrp="1"/>
          </p:cNvSpPr>
          <p:nvPr>
            <p:ph type="title"/>
          </p:nvPr>
        </p:nvSpPr>
        <p:spPr>
          <a:xfrm>
            <a:off x="1098550" y="161365"/>
            <a:ext cx="16084552" cy="1551434"/>
          </a:xfrm>
        </p:spPr>
        <p:txBody>
          <a:bodyPr wrap="square" anchor="b">
            <a:normAutofit/>
          </a:bodyPr>
          <a:lstStyle/>
          <a:p>
            <a:r>
              <a:rPr lang="en-US" dirty="0"/>
              <a:t>Remark</a:t>
            </a:r>
          </a:p>
        </p:txBody>
      </p:sp>
      <p:sp>
        <p:nvSpPr>
          <p:cNvPr id="7" name="Rectangle 6">
            <a:extLst>
              <a:ext uri="{FF2B5EF4-FFF2-40B4-BE49-F238E27FC236}">
                <a16:creationId xmlns:a16="http://schemas.microsoft.com/office/drawing/2014/main" id="{142726A6-222E-02FE-4DF1-61DDEEEDBA08}"/>
              </a:ext>
            </a:extLst>
          </p:cNvPr>
          <p:cNvSpPr/>
          <p:nvPr/>
        </p:nvSpPr>
        <p:spPr>
          <a:xfrm rot="20059458">
            <a:off x="4509953" y="5679385"/>
            <a:ext cx="1800494" cy="923330"/>
          </a:xfrm>
          <a:prstGeom prst="rect">
            <a:avLst/>
          </a:prstGeom>
          <a:noFill/>
        </p:spPr>
        <p:txBody>
          <a:bodyPr wrap="none" lIns="91440" tIns="45720" rIns="91440" bIns="45720">
            <a:spAutoFit/>
          </a:bodyPr>
          <a:lstStyle/>
          <a:p>
            <a:pPr algn="ctr"/>
            <a:r>
              <a:rPr lang="en-US" sz="5400" b="1" cap="none" spc="0" dirty="0">
                <a:ln w="0"/>
                <a:solidFill>
                  <a:srgbClr val="0070C0"/>
                </a:solidFill>
                <a:effectLst>
                  <a:outerShdw blurRad="38100" dist="25400" dir="5400000" algn="ctr" rotWithShape="0">
                    <a:srgbClr val="6E747A">
                      <a:alpha val="43000"/>
                    </a:srgbClr>
                  </a:outerShdw>
                </a:effectLst>
              </a:rPr>
              <a:t>LOW</a:t>
            </a:r>
          </a:p>
        </p:txBody>
      </p:sp>
      <p:sp>
        <p:nvSpPr>
          <p:cNvPr id="8" name="Rectangle 7">
            <a:extLst>
              <a:ext uri="{FF2B5EF4-FFF2-40B4-BE49-F238E27FC236}">
                <a16:creationId xmlns:a16="http://schemas.microsoft.com/office/drawing/2014/main" id="{528707D3-7A60-FA12-287F-CA44FF608763}"/>
              </a:ext>
            </a:extLst>
          </p:cNvPr>
          <p:cNvSpPr/>
          <p:nvPr/>
        </p:nvSpPr>
        <p:spPr>
          <a:xfrm rot="20059458">
            <a:off x="4432559" y="6941835"/>
            <a:ext cx="1915909"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rPr>
              <a:t>HIGH</a:t>
            </a:r>
          </a:p>
        </p:txBody>
      </p:sp>
      <p:sp>
        <p:nvSpPr>
          <p:cNvPr id="4" name="TextBox 3">
            <a:extLst>
              <a:ext uri="{FF2B5EF4-FFF2-40B4-BE49-F238E27FC236}">
                <a16:creationId xmlns:a16="http://schemas.microsoft.com/office/drawing/2014/main" id="{0B557D39-3DBA-76B6-2A58-B94460E120DF}"/>
              </a:ext>
            </a:extLst>
          </p:cNvPr>
          <p:cNvSpPr txBox="1"/>
          <p:nvPr/>
        </p:nvSpPr>
        <p:spPr>
          <a:xfrm>
            <a:off x="9502142" y="8604365"/>
            <a:ext cx="3134191" cy="369332"/>
          </a:xfrm>
          <a:prstGeom prst="rect">
            <a:avLst/>
          </a:prstGeom>
          <a:noFill/>
        </p:spPr>
        <p:txBody>
          <a:bodyPr wrap="none" rtlCol="0">
            <a:spAutoFit/>
          </a:bodyPr>
          <a:lstStyle/>
          <a:p>
            <a:r>
              <a:rPr lang="en-US" dirty="0"/>
              <a:t>From Microsoft stock images</a:t>
            </a:r>
          </a:p>
        </p:txBody>
      </p:sp>
    </p:spTree>
    <p:extLst>
      <p:ext uri="{BB962C8B-B14F-4D97-AF65-F5344CB8AC3E}">
        <p14:creationId xmlns:p14="http://schemas.microsoft.com/office/powerpoint/2010/main" val="252630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dissolv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dissolv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6147" descr="Student during chemistry lesson">
            <a:extLst>
              <a:ext uri="{FF2B5EF4-FFF2-40B4-BE49-F238E27FC236}">
                <a16:creationId xmlns:a16="http://schemas.microsoft.com/office/drawing/2014/main" id="{584145B4-E2AF-DB7C-7BFE-CE894AE3E7BA}"/>
              </a:ext>
            </a:extLst>
          </p:cNvPr>
          <p:cNvPicPr>
            <a:picLocks noChangeAspect="1"/>
          </p:cNvPicPr>
          <p:nvPr/>
        </p:nvPicPr>
        <p:blipFill>
          <a:blip r:embed="rId3"/>
          <a:srcRect l="10740" r="10740"/>
          <a:stretch/>
        </p:blipFill>
        <p:spPr>
          <a:xfrm>
            <a:off x="1098550" y="2085698"/>
            <a:ext cx="7680960" cy="6515100"/>
          </a:xfrm>
          <a:prstGeom prst="rect">
            <a:avLst/>
          </a:prstGeom>
          <a:noFill/>
        </p:spPr>
      </p:pic>
      <mc:AlternateContent xmlns:mc="http://schemas.openxmlformats.org/markup-compatibility/2006" xmlns:a14="http://schemas.microsoft.com/office/drawing/2010/main">
        <mc:Choice Requires="a14">
          <p:sp>
            <p:nvSpPr>
              <p:cNvPr id="6146" name="Content Placeholder 2">
                <a:extLst>
                  <a:ext uri="{FF2B5EF4-FFF2-40B4-BE49-F238E27FC236}">
                    <a16:creationId xmlns:a16="http://schemas.microsoft.com/office/drawing/2014/main" id="{8DFB1FDB-789D-3A4E-B0C7-3BAF194C6643}"/>
                  </a:ext>
                </a:extLst>
              </p:cNvPr>
              <p:cNvSpPr>
                <a:spLocks noGrp="1"/>
              </p:cNvSpPr>
              <p:nvPr>
                <p:ph sz="half" idx="2"/>
              </p:nvPr>
            </p:nvSpPr>
            <p:spPr>
              <a:xfrm>
                <a:off x="9502142" y="2085698"/>
                <a:ext cx="7680960" cy="6515100"/>
              </a:xfrm>
            </p:spPr>
            <p:txBody>
              <a:bodyPr wrap="square" anchor="t">
                <a:normAutofit/>
              </a:bodyPr>
              <a:lstStyle/>
              <a:p>
                <a:pPr>
                  <a:lnSpc>
                    <a:spcPct val="90000"/>
                  </a:lnSpc>
                </a:pPr>
                <a:r>
                  <a:rPr lang="en-US" altLang="en-US" sz="3700" dirty="0"/>
                  <a:t>Bayes’ rule relates </a:t>
                </a:r>
                <a14:m>
                  <m:oMath xmlns:m="http://schemas.openxmlformats.org/officeDocument/2006/math">
                    <m:r>
                      <a:rPr lang="en-US" sz="3700" b="0" i="1" smtClean="0">
                        <a:latin typeface="Cambria Math" panose="02040503050406030204" pitchFamily="18" charset="0"/>
                      </a:rPr>
                      <m:t>𝑃</m:t>
                    </m:r>
                    <m:d>
                      <m:dPr>
                        <m:ctrlPr>
                          <a:rPr lang="en-US" sz="3700" b="0" i="1" smtClean="0">
                            <a:latin typeface="Cambria Math" panose="02040503050406030204" pitchFamily="18" charset="0"/>
                          </a:rPr>
                        </m:ctrlPr>
                      </m:dPr>
                      <m:e>
                        <m:r>
                          <a:rPr lang="en-US" sz="3700" b="0" i="1" smtClean="0">
                            <a:latin typeface="Cambria Math" panose="02040503050406030204" pitchFamily="18" charset="0"/>
                          </a:rPr>
                          <m:t>𝐴</m:t>
                        </m:r>
                        <m:r>
                          <a:rPr lang="en-US" sz="3700" b="0" i="1" smtClean="0">
                            <a:latin typeface="Cambria Math" panose="02040503050406030204" pitchFamily="18" charset="0"/>
                          </a:rPr>
                          <m:t>|</m:t>
                        </m:r>
                        <m:r>
                          <a:rPr lang="en-US" sz="3700" b="0" i="1" smtClean="0">
                            <a:latin typeface="Cambria Math" panose="02040503050406030204" pitchFamily="18" charset="0"/>
                          </a:rPr>
                          <m:t>𝐵</m:t>
                        </m:r>
                      </m:e>
                    </m:d>
                  </m:oMath>
                </a14:m>
                <a:r>
                  <a:rPr lang="en-US" altLang="en-US" sz="3700" dirty="0"/>
                  <a:t> and </a:t>
                </a:r>
                <a14:m>
                  <m:oMath xmlns:m="http://schemas.openxmlformats.org/officeDocument/2006/math">
                    <m:r>
                      <a:rPr lang="en-US" sz="3700" i="1">
                        <a:latin typeface="Cambria Math" panose="02040503050406030204" pitchFamily="18" charset="0"/>
                      </a:rPr>
                      <m:t>𝑃</m:t>
                    </m:r>
                    <m:d>
                      <m:dPr>
                        <m:ctrlPr>
                          <a:rPr lang="en-US" sz="3700" i="1">
                            <a:latin typeface="Cambria Math" panose="02040503050406030204" pitchFamily="18" charset="0"/>
                          </a:rPr>
                        </m:ctrlPr>
                      </m:dPr>
                      <m:e>
                        <m:r>
                          <a:rPr lang="en-US" sz="3700" i="1">
                            <a:latin typeface="Cambria Math" panose="02040503050406030204" pitchFamily="18" charset="0"/>
                          </a:rPr>
                          <m:t>𝐵</m:t>
                        </m:r>
                        <m:r>
                          <a:rPr lang="en-US" sz="3700" i="1">
                            <a:latin typeface="Cambria Math" panose="02040503050406030204" pitchFamily="18" charset="0"/>
                          </a:rPr>
                          <m:t>|</m:t>
                        </m:r>
                        <m:r>
                          <a:rPr lang="en-US" sz="3700" i="1">
                            <a:latin typeface="Cambria Math" panose="02040503050406030204" pitchFamily="18" charset="0"/>
                          </a:rPr>
                          <m:t>𝐴</m:t>
                        </m:r>
                      </m:e>
                    </m:d>
                  </m:oMath>
                </a14:m>
                <a:r>
                  <a:rPr lang="en-US" altLang="en-US" sz="3700" dirty="0"/>
                  <a:t>.</a:t>
                </a:r>
                <a:br>
                  <a:rPr lang="en-US" altLang="en-US" sz="3700" dirty="0"/>
                </a:br>
                <a:endParaRPr lang="en-US" altLang="en-US" sz="3700" dirty="0"/>
              </a:p>
              <a:p>
                <a:pPr marL="0" indent="0">
                  <a:lnSpc>
                    <a:spcPct val="90000"/>
                  </a:lnSpc>
                  <a:buNone/>
                </a:pPr>
                <a14:m>
                  <m:oMathPara xmlns:m="http://schemas.openxmlformats.org/officeDocument/2006/math">
                    <m:oMathParaPr>
                      <m:jc m:val="centerGroup"/>
                    </m:oMathParaPr>
                    <m:oMath xmlns:m="http://schemas.openxmlformats.org/officeDocument/2006/math">
                      <m:r>
                        <a:rPr lang="en-US" altLang="en-US" sz="3700" b="0" i="1" smtClean="0">
                          <a:latin typeface="Cambria Math" panose="02040503050406030204" pitchFamily="18" charset="0"/>
                        </a:rPr>
                        <m:t>𝑃</m:t>
                      </m:r>
                      <m:d>
                        <m:dPr>
                          <m:ctrlPr>
                            <a:rPr lang="en-US" altLang="en-US" sz="3700" b="0" i="1" smtClean="0">
                              <a:latin typeface="Cambria Math" panose="02040503050406030204" pitchFamily="18" charset="0"/>
                            </a:rPr>
                          </m:ctrlPr>
                        </m:dPr>
                        <m:e>
                          <m:r>
                            <a:rPr lang="en-US" altLang="en-US" sz="3700" b="0" i="1" smtClean="0">
                              <a:latin typeface="Cambria Math" panose="02040503050406030204" pitchFamily="18" charset="0"/>
                            </a:rPr>
                            <m:t>𝐴</m:t>
                          </m:r>
                        </m:e>
                        <m:e>
                          <m:r>
                            <a:rPr lang="en-US" altLang="en-US" sz="3700" b="0" i="1" smtClean="0">
                              <a:latin typeface="Cambria Math" panose="02040503050406030204" pitchFamily="18" charset="0"/>
                            </a:rPr>
                            <m:t>𝐵</m:t>
                          </m:r>
                        </m:e>
                      </m:d>
                      <m:r>
                        <a:rPr lang="en-US" altLang="en-US" sz="3700" b="0" i="1" smtClean="0">
                          <a:latin typeface="Cambria Math" panose="02040503050406030204" pitchFamily="18" charset="0"/>
                        </a:rPr>
                        <m:t>= </m:t>
                      </m:r>
                      <m:f>
                        <m:fPr>
                          <m:ctrlPr>
                            <a:rPr lang="en-US" altLang="en-US" sz="3700" b="0" i="1" smtClean="0">
                              <a:latin typeface="Cambria Math" panose="02040503050406030204" pitchFamily="18" charset="0"/>
                            </a:rPr>
                          </m:ctrlPr>
                        </m:fPr>
                        <m:num>
                          <m:r>
                            <a:rPr lang="en-US" altLang="en-US" sz="3700" b="0" i="1" smtClean="0">
                              <a:latin typeface="Cambria Math" panose="02040503050406030204" pitchFamily="18" charset="0"/>
                            </a:rPr>
                            <m:t>𝑃</m:t>
                          </m:r>
                          <m:d>
                            <m:dPr>
                              <m:ctrlPr>
                                <a:rPr lang="en-US" altLang="en-US" sz="3700" b="0" i="1" smtClean="0">
                                  <a:latin typeface="Cambria Math" panose="02040503050406030204" pitchFamily="18" charset="0"/>
                                </a:rPr>
                              </m:ctrlPr>
                            </m:dPr>
                            <m:e>
                              <m:r>
                                <a:rPr lang="en-US" altLang="en-US" sz="3700" b="0" i="1" smtClean="0">
                                  <a:latin typeface="Cambria Math" panose="02040503050406030204" pitchFamily="18" charset="0"/>
                                </a:rPr>
                                <m:t>𝐵</m:t>
                              </m:r>
                              <m:r>
                                <a:rPr lang="en-US" altLang="en-US" sz="3700" b="0" i="1" smtClean="0">
                                  <a:latin typeface="Cambria Math" panose="02040503050406030204" pitchFamily="18" charset="0"/>
                                </a:rPr>
                                <m:t>|</m:t>
                              </m:r>
                              <m:r>
                                <a:rPr lang="en-US" altLang="en-US" sz="3700" b="0" i="1" smtClean="0">
                                  <a:latin typeface="Cambria Math" panose="02040503050406030204" pitchFamily="18" charset="0"/>
                                </a:rPr>
                                <m:t>𝐴</m:t>
                              </m:r>
                            </m:e>
                          </m:d>
                          <m:r>
                            <a:rPr lang="en-US" altLang="en-US" sz="3700" b="0" i="1" smtClean="0">
                              <a:latin typeface="Cambria Math" panose="02040503050406030204" pitchFamily="18" charset="0"/>
                            </a:rPr>
                            <m:t>𝑃</m:t>
                          </m:r>
                          <m:r>
                            <a:rPr lang="en-US" altLang="en-US" sz="3700" b="0" i="1" smtClean="0">
                              <a:latin typeface="Cambria Math" panose="02040503050406030204" pitchFamily="18" charset="0"/>
                            </a:rPr>
                            <m:t>(</m:t>
                          </m:r>
                          <m:r>
                            <a:rPr lang="en-US" altLang="en-US" sz="3700" b="0" i="1" smtClean="0">
                              <a:latin typeface="Cambria Math" panose="02040503050406030204" pitchFamily="18" charset="0"/>
                            </a:rPr>
                            <m:t>𝐴</m:t>
                          </m:r>
                          <m:r>
                            <a:rPr lang="en-US" altLang="en-US" sz="3700" b="0" i="1" smtClean="0">
                              <a:latin typeface="Cambria Math" panose="02040503050406030204" pitchFamily="18" charset="0"/>
                            </a:rPr>
                            <m:t>)</m:t>
                          </m:r>
                        </m:num>
                        <m:den>
                          <m:r>
                            <a:rPr lang="en-US" altLang="en-US" sz="3700" b="0" i="1" smtClean="0">
                              <a:latin typeface="Cambria Math" panose="02040503050406030204" pitchFamily="18" charset="0"/>
                            </a:rPr>
                            <m:t>𝑃</m:t>
                          </m:r>
                          <m:r>
                            <a:rPr lang="en-US" altLang="en-US" sz="3700" b="0" i="1" smtClean="0">
                              <a:latin typeface="Cambria Math" panose="02040503050406030204" pitchFamily="18" charset="0"/>
                            </a:rPr>
                            <m:t>(</m:t>
                          </m:r>
                          <m:r>
                            <a:rPr lang="en-US" altLang="en-US" sz="3700" b="0" i="1" smtClean="0">
                              <a:latin typeface="Cambria Math" panose="02040503050406030204" pitchFamily="18" charset="0"/>
                            </a:rPr>
                            <m:t>𝐵</m:t>
                          </m:r>
                          <m:r>
                            <a:rPr lang="en-US" altLang="en-US" sz="3700" b="0" i="1" smtClean="0">
                              <a:latin typeface="Cambria Math" panose="02040503050406030204" pitchFamily="18" charset="0"/>
                            </a:rPr>
                            <m:t>)</m:t>
                          </m:r>
                        </m:den>
                      </m:f>
                    </m:oMath>
                  </m:oMathPara>
                </a14:m>
                <a:endParaRPr lang="en-US" altLang="en-US" sz="3700" dirty="0"/>
              </a:p>
              <a:p>
                <a:pPr>
                  <a:lnSpc>
                    <a:spcPct val="90000"/>
                  </a:lnSpc>
                </a:pPr>
                <a:r>
                  <a:rPr lang="en-US" altLang="en-US" sz="3700" dirty="0"/>
                  <a:t>It is a fundamental theorem a probability theory </a:t>
                </a:r>
              </a:p>
              <a:p>
                <a:pPr lvl="1">
                  <a:lnSpc>
                    <a:spcPct val="90000"/>
                  </a:lnSpc>
                </a:pPr>
                <a:r>
                  <a:rPr lang="en-US" altLang="en-US" sz="3700" dirty="0"/>
                  <a:t>It gives us a framework for making and updating estimates of </a:t>
                </a:r>
                <a14:m>
                  <m:oMath xmlns:m="http://schemas.openxmlformats.org/officeDocument/2006/math">
                    <m:r>
                      <a:rPr lang="en-US" sz="3700" b="0" i="1" smtClean="0">
                        <a:latin typeface="Cambria Math" panose="02040503050406030204" pitchFamily="18" charset="0"/>
                      </a:rPr>
                      <m:t>𝑃</m:t>
                    </m:r>
                    <m:d>
                      <m:dPr>
                        <m:ctrlPr>
                          <a:rPr lang="en-US" sz="3700" b="0" i="1" smtClean="0">
                            <a:latin typeface="Cambria Math" panose="02040503050406030204" pitchFamily="18" charset="0"/>
                          </a:rPr>
                        </m:ctrlPr>
                      </m:dPr>
                      <m:e>
                        <m:r>
                          <a:rPr lang="en-US" sz="3700" b="0" i="1" smtClean="0">
                            <a:latin typeface="Cambria Math" panose="02040503050406030204" pitchFamily="18" charset="0"/>
                          </a:rPr>
                          <m:t>𝐴</m:t>
                        </m:r>
                        <m:r>
                          <a:rPr lang="en-US" sz="3700" b="0" i="1" smtClean="0">
                            <a:latin typeface="Cambria Math" panose="02040503050406030204" pitchFamily="18" charset="0"/>
                          </a:rPr>
                          <m:t>|</m:t>
                        </m:r>
                        <m:r>
                          <a:rPr lang="en-US" sz="3700" b="0" i="1" smtClean="0">
                            <a:latin typeface="Cambria Math" panose="02040503050406030204" pitchFamily="18" charset="0"/>
                          </a:rPr>
                          <m:t>𝐵</m:t>
                        </m:r>
                      </m:e>
                    </m:d>
                  </m:oMath>
                </a14:m>
                <a:r>
                  <a:rPr lang="en-US" sz="3700" b="0" dirty="0"/>
                  <a:t> </a:t>
                </a:r>
                <a:r>
                  <a:rPr lang="en-US" sz="3700" b="1" i="1" u="sng" dirty="0"/>
                  <a:t>based on evidence</a:t>
                </a:r>
                <a:r>
                  <a:rPr lang="en-US" sz="3700" b="0" dirty="0"/>
                  <a:t>. </a:t>
                </a:r>
              </a:p>
            </p:txBody>
          </p:sp>
        </mc:Choice>
        <mc:Fallback xmlns="">
          <p:sp>
            <p:nvSpPr>
              <p:cNvPr id="6146" name="Content Placeholder 2">
                <a:extLst>
                  <a:ext uri="{FF2B5EF4-FFF2-40B4-BE49-F238E27FC236}">
                    <a16:creationId xmlns:a16="http://schemas.microsoft.com/office/drawing/2014/main" id="{8DFB1FDB-789D-3A4E-B0C7-3BAF194C6643}"/>
                  </a:ext>
                </a:extLst>
              </p:cNvPr>
              <p:cNvSpPr>
                <a:spLocks noGrp="1" noRot="1" noChangeAspect="1" noMove="1" noResize="1" noEditPoints="1" noAdjustHandles="1" noChangeArrowheads="1" noChangeShapeType="1" noTextEdit="1"/>
              </p:cNvSpPr>
              <p:nvPr>
                <p:ph sz="half" idx="2"/>
              </p:nvPr>
            </p:nvSpPr>
            <p:spPr>
              <a:xfrm>
                <a:off x="9502142" y="2085698"/>
                <a:ext cx="7680960" cy="6515100"/>
              </a:xfrm>
              <a:blipFill>
                <a:blip r:embed="rId4"/>
                <a:stretch>
                  <a:fillRect l="-2145" t="-2335" b="-195"/>
                </a:stretch>
              </a:blipFill>
            </p:spPr>
            <p:txBody>
              <a:bodyPr/>
              <a:lstStyle/>
              <a:p>
                <a:r>
                  <a:rPr lang="en-US">
                    <a:noFill/>
                  </a:rPr>
                  <a:t> </a:t>
                </a:r>
              </a:p>
            </p:txBody>
          </p:sp>
        </mc:Fallback>
      </mc:AlternateContent>
      <p:sp>
        <p:nvSpPr>
          <p:cNvPr id="6145" name="Title 1">
            <a:extLst>
              <a:ext uri="{FF2B5EF4-FFF2-40B4-BE49-F238E27FC236}">
                <a16:creationId xmlns:a16="http://schemas.microsoft.com/office/drawing/2014/main" id="{7437B09B-40A5-6CD5-DCB3-08809A79E57D}"/>
              </a:ext>
            </a:extLst>
          </p:cNvPr>
          <p:cNvSpPr>
            <a:spLocks noGrp="1"/>
          </p:cNvSpPr>
          <p:nvPr>
            <p:ph type="title"/>
          </p:nvPr>
        </p:nvSpPr>
        <p:spPr>
          <a:xfrm>
            <a:off x="1098551" y="161926"/>
            <a:ext cx="16084550" cy="1549400"/>
          </a:xfrm>
        </p:spPr>
        <p:txBody>
          <a:bodyPr wrap="square" anchor="b">
            <a:normAutofit/>
          </a:bodyPr>
          <a:lstStyle/>
          <a:p>
            <a:r>
              <a:rPr lang="en-US" altLang="en-US" dirty="0"/>
              <a:t>What is Bayes’ Rule?</a:t>
            </a:r>
          </a:p>
        </p:txBody>
      </p:sp>
      <p:sp>
        <p:nvSpPr>
          <p:cNvPr id="2" name="TextBox 1">
            <a:extLst>
              <a:ext uri="{FF2B5EF4-FFF2-40B4-BE49-F238E27FC236}">
                <a16:creationId xmlns:a16="http://schemas.microsoft.com/office/drawing/2014/main" id="{B28D81E9-988B-1AFE-AE90-69E7F9C59036}"/>
              </a:ext>
            </a:extLst>
          </p:cNvPr>
          <p:cNvSpPr txBox="1"/>
          <p:nvPr/>
        </p:nvSpPr>
        <p:spPr>
          <a:xfrm>
            <a:off x="1098550" y="8605838"/>
            <a:ext cx="3134191" cy="369332"/>
          </a:xfrm>
          <a:prstGeom prst="rect">
            <a:avLst/>
          </a:prstGeom>
          <a:noFill/>
        </p:spPr>
        <p:txBody>
          <a:bodyPr wrap="none" rtlCol="0">
            <a:spAutoFit/>
          </a:bodyPr>
          <a:lstStyle/>
          <a:p>
            <a:r>
              <a:rPr lang="en-US" dirty="0"/>
              <a:t>From Microsoft stock images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dissolve">
                                      <p:cBhvr>
                                        <p:cTn id="7" dur="500"/>
                                        <p:tgtEl>
                                          <p:spTgt spid="6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dissolve">
                                      <p:cBhvr>
                                        <p:cTn id="12" dur="500"/>
                                        <p:tgtEl>
                                          <p:spTgt spid="6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dissolve">
                                      <p:cBhvr>
                                        <p:cTn id="17" dur="500"/>
                                        <p:tgtEl>
                                          <p:spTgt spid="6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46">
                                            <p:txEl>
                                              <p:pRg st="3" end="3"/>
                                            </p:txEl>
                                          </p:spTgt>
                                        </p:tgtEl>
                                        <p:attrNameLst>
                                          <p:attrName>style.visibility</p:attrName>
                                        </p:attrNameLst>
                                      </p:cBhvr>
                                      <p:to>
                                        <p:strVal val="visible"/>
                                      </p:to>
                                    </p:set>
                                    <p:animEffect transition="in" filter="dissolve">
                                      <p:cBhvr>
                                        <p:cTn id="22" dur="500"/>
                                        <p:tgtEl>
                                          <p:spTgt spid="61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DA0A51-B445-017C-B19B-D95D977CD4AE}"/>
              </a:ext>
            </a:extLst>
          </p:cNvPr>
          <p:cNvSpPr txBox="1">
            <a:spLocks/>
          </p:cNvSpPr>
          <p:nvPr/>
        </p:nvSpPr>
        <p:spPr bwMode="auto">
          <a:xfrm>
            <a:off x="1101724" y="4367783"/>
            <a:ext cx="16084552" cy="155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5600" b="1" kern="1200">
                <a:solidFill>
                  <a:schemeClr val="accent1"/>
                </a:solidFill>
                <a:latin typeface="+mj-lt"/>
                <a:ea typeface="ＭＳ Ｐゴシック" panose="020B0600070205080204" pitchFamily="34" charset="-128"/>
                <a:cs typeface="+mj-cs"/>
              </a:defRPr>
            </a:lvl1pPr>
            <a:lvl2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2pPr>
            <a:lvl3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3pPr>
            <a:lvl4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4pPr>
            <a:lvl5pPr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5pPr>
            <a:lvl6pPr marL="9144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6pPr>
            <a:lvl7pPr marL="18288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7pPr>
            <a:lvl8pPr marL="27432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8pPr>
            <a:lvl9pPr marL="3657600" algn="ctr" rtl="0" fontAlgn="base">
              <a:spcBef>
                <a:spcPct val="0"/>
              </a:spcBef>
              <a:spcAft>
                <a:spcPct val="0"/>
              </a:spcAft>
              <a:defRPr sz="5600" b="1">
                <a:solidFill>
                  <a:schemeClr val="accent1"/>
                </a:solidFill>
                <a:latin typeface="Arial" panose="020B0604020202020204" pitchFamily="34" charset="0"/>
                <a:ea typeface="ＭＳ Ｐゴシック" panose="020B0600070205080204" pitchFamily="34" charset="-128"/>
              </a:defRPr>
            </a:lvl9pPr>
          </a:lstStyle>
          <a:p>
            <a:r>
              <a:rPr lang="en-US" i="1"/>
              <a:t>(board example inserted here)</a:t>
            </a:r>
            <a:endParaRPr lang="en-US" i="1" dirty="0"/>
          </a:p>
        </p:txBody>
      </p:sp>
    </p:spTree>
    <p:extLst>
      <p:ext uri="{BB962C8B-B14F-4D97-AF65-F5344CB8AC3E}">
        <p14:creationId xmlns:p14="http://schemas.microsoft.com/office/powerpoint/2010/main" val="38225780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3">
      <a:dk1>
        <a:sysClr val="windowText" lastClr="000000"/>
      </a:dk1>
      <a:lt1>
        <a:srgbClr val="C40724"/>
      </a:lt1>
      <a:dk2>
        <a:srgbClr val="000000"/>
      </a:dk2>
      <a:lt2>
        <a:srgbClr val="F8F8F8"/>
      </a:lt2>
      <a:accent1>
        <a:srgbClr val="BD061C"/>
      </a:accent1>
      <a:accent2>
        <a:srgbClr val="E98D0A"/>
      </a:accent2>
      <a:accent3>
        <a:srgbClr val="969696"/>
      </a:accent3>
      <a:accent4>
        <a:srgbClr val="808080"/>
      </a:accent4>
      <a:accent5>
        <a:srgbClr val="C40724"/>
      </a:accent5>
      <a:accent6>
        <a:srgbClr val="3F4F6C"/>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LTECH_Template_2019 (1)  -  Compatibility Mode" id="{96DF2388-B785-2045-9157-84F6A1D402CB}" vid="{FA40E05E-1420-CD4F-AB4E-3CD2BC76CD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5e41b080-9453-459c-bb93-b19be7335f42" xsi:nil="true"/>
    <Comments xmlns="5e41b080-9453-459c-bb93-b19be7335f42" xsi:nil="true"/>
    <Due_x0020_Date xmlns="5e41b080-9453-459c-bb93-b19be7335f42" xsi:nil="true"/>
    <lcf76f155ced4ddcb4097134ff3c332f xmlns="5e41b080-9453-459c-bb93-b19be7335f42">
      <Terms xmlns="http://schemas.microsoft.com/office/infopath/2007/PartnerControls"/>
    </lcf76f155ced4ddcb4097134ff3c332f>
    <TaxCatchAll xmlns="4e58ebf2-e4df-4cd3-9186-1e42b3ede12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EF55019BAB0549B2C20BFAAB8A2896" ma:contentTypeVersion="17" ma:contentTypeDescription="Create a new document." ma:contentTypeScope="" ma:versionID="6dd4d27a79178d964495491d99d85ab0">
  <xsd:schema xmlns:xsd="http://www.w3.org/2001/XMLSchema" xmlns:xs="http://www.w3.org/2001/XMLSchema" xmlns:p="http://schemas.microsoft.com/office/2006/metadata/properties" xmlns:ns2="5e41b080-9453-459c-bb93-b19be7335f42" xmlns:ns3="4e58ebf2-e4df-4cd3-9186-1e42b3ede124" targetNamespace="http://schemas.microsoft.com/office/2006/metadata/properties" ma:root="true" ma:fieldsID="5371f2543c27c65efb9018a9acd511a8" ns2:_="" ns3:_="">
    <xsd:import namespace="5e41b080-9453-459c-bb93-b19be7335f42"/>
    <xsd:import namespace="4e58ebf2-e4df-4cd3-9186-1e42b3ede124"/>
    <xsd:element name="properties">
      <xsd:complexType>
        <xsd:sequence>
          <xsd:element name="documentManagement">
            <xsd:complexType>
              <xsd:all>
                <xsd:element ref="ns2:Due_x0020_Date" minOccurs="0"/>
                <xsd:element ref="ns2:Status" minOccurs="0"/>
                <xsd:element ref="ns2:Comments"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41b080-9453-459c-bb93-b19be7335f42" elementFormDefault="qualified">
    <xsd:import namespace="http://schemas.microsoft.com/office/2006/documentManagement/types"/>
    <xsd:import namespace="http://schemas.microsoft.com/office/infopath/2007/PartnerControls"/>
    <xsd:element name="Due_x0020_Date" ma:index="8" nillable="true" ma:displayName="Due Date" ma:format="DateOnly" ma:indexed="true" ma:internalName="Due_x0020_Date">
      <xsd:simpleType>
        <xsd:restriction base="dms:DateTime"/>
      </xsd:simpleType>
    </xsd:element>
    <xsd:element name="Status" ma:index="9" nillable="true" ma:displayName="Status" ma:format="Dropdown" ma:indexed="true" ma:internalName="Status">
      <xsd:simpleType>
        <xsd:restriction base="dms:Choice">
          <xsd:enumeration value="For Partner Review"/>
          <xsd:enumeration value="For Collegis Review"/>
          <xsd:enumeration value="Approved by Partner"/>
        </xsd:restriction>
      </xsd:simpleType>
    </xsd:element>
    <xsd:element name="Comments" ma:index="10" nillable="true" ma:displayName="Comments" ma:internalName="Comments">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40b95-0fdc-46ce-be91-73dc895452db"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e58ebf2-e4df-4cd3-9186-1e42b3ede12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f5f3a8b-878a-4d06-a8de-79a1d9f1fffd}" ma:internalName="TaxCatchAll" ma:showField="CatchAllData" ma:web="4e58ebf2-e4df-4cd3-9186-1e42b3ede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A838ED-C12F-4A42-8E88-98BAC73D2147}">
  <ds:schemaRefs>
    <ds:schemaRef ds:uri="http://schemas.microsoft.com/sharepoint/v3/contenttype/forms"/>
  </ds:schemaRefs>
</ds:datastoreItem>
</file>

<file path=customXml/itemProps2.xml><?xml version="1.0" encoding="utf-8"?>
<ds:datastoreItem xmlns:ds="http://schemas.openxmlformats.org/officeDocument/2006/customXml" ds:itemID="{3C6A4EEA-2556-441D-B20B-0657893061DE}">
  <ds:schemaRefs>
    <ds:schemaRef ds:uri="http://schemas.microsoft.com/office/2006/metadata/properties"/>
    <ds:schemaRef ds:uri="http://schemas.microsoft.com/office/infopath/2007/PartnerControls"/>
    <ds:schemaRef ds:uri="5e41b080-9453-459c-bb93-b19be7335f42"/>
    <ds:schemaRef ds:uri="4e58ebf2-e4df-4cd3-9186-1e42b3ede124"/>
  </ds:schemaRefs>
</ds:datastoreItem>
</file>

<file path=customXml/itemProps3.xml><?xml version="1.0" encoding="utf-8"?>
<ds:datastoreItem xmlns:ds="http://schemas.openxmlformats.org/officeDocument/2006/customXml" ds:itemID="{6737F79C-8003-4AC6-9505-E5DCB5CA5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41b080-9453-459c-bb93-b19be7335f42"/>
    <ds:schemaRef ds:uri="4e58ebf2-e4df-4cd3-9186-1e42b3ede1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1015</TotalTime>
  <Words>1097</Words>
  <Application>Microsoft Macintosh PowerPoint</Application>
  <PresentationFormat>Custom</PresentationFormat>
  <Paragraphs>95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.SF NS</vt:lpstr>
      <vt:lpstr>Aptos</vt:lpstr>
      <vt:lpstr>Arial</vt:lpstr>
      <vt:lpstr>Cambria Math</vt:lpstr>
      <vt:lpstr>Wingdings 2</vt:lpstr>
      <vt:lpstr>Breeze</vt:lpstr>
      <vt:lpstr> Bayesian Inference</vt:lpstr>
      <vt:lpstr>Bayes Rule and its Consequences</vt:lpstr>
      <vt:lpstr>Objectives</vt:lpstr>
      <vt:lpstr>What are Conditional Probabilities?</vt:lpstr>
      <vt:lpstr>Conditional Probability Notation</vt:lpstr>
      <vt:lpstr>PowerPoint Presentation</vt:lpstr>
      <vt:lpstr>Remark</vt:lpstr>
      <vt:lpstr>What is Bayes’ Rule?</vt:lpstr>
      <vt:lpstr>PowerPoint Presentation</vt:lpstr>
      <vt:lpstr>Terminology of Bayes’ Rule</vt:lpstr>
      <vt:lpstr>Bayesian inference</vt:lpstr>
      <vt:lpstr>PowerPoint Presentation</vt:lpstr>
      <vt:lpstr>Next Time</vt:lpstr>
    </vt:vector>
  </TitlesOfParts>
  <Manager/>
  <Company>Illinois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Tech President's PowerPoint Presentation</dc:title>
  <dc:subject/>
  <dc:creator>Sandra Laporte</dc:creator>
  <cp:keywords/>
  <dc:description/>
  <cp:lastModifiedBy>Jamshidi, Sara (She/Her/Hers)</cp:lastModifiedBy>
  <cp:revision>26</cp:revision>
  <dcterms:created xsi:type="dcterms:W3CDTF">2019-02-13T16:04:21Z</dcterms:created>
  <dcterms:modified xsi:type="dcterms:W3CDTF">2024-06-30T22:25:11Z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0x010100F3EF55019BAB0549B2C20BFAAB8A2896</vt:lpwstr>
  </property>
  <property fmtid="{D5CDD505-2E9C-101B-9397-08002B2CF9AE}" pid="3" name="MediaServiceImageTags">
    <vt:lpwstr/>
  </property>
  <property fmtid="{D5CDD505-2E9C-101B-9397-08002B2CF9AE}" pid="4" name="MSIP_Label_f2dee603-0001-4639-81f8-0608a53322f1_Enabled">
    <vt:lpwstr>true</vt:lpwstr>
  </property>
  <property fmtid="{D5CDD505-2E9C-101B-9397-08002B2CF9AE}" pid="5" name="MSIP_Label_f2dee603-0001-4639-81f8-0608a53322f1_SetDate">
    <vt:lpwstr>2024-04-29T04:22:46Z</vt:lpwstr>
  </property>
  <property fmtid="{D5CDD505-2E9C-101B-9397-08002B2CF9AE}" pid="6" name="MSIP_Label_f2dee603-0001-4639-81f8-0608a53322f1_Method">
    <vt:lpwstr>Standard</vt:lpwstr>
  </property>
  <property fmtid="{D5CDD505-2E9C-101B-9397-08002B2CF9AE}" pid="7" name="MSIP_Label_f2dee603-0001-4639-81f8-0608a53322f1_Name">
    <vt:lpwstr>defa4170-0d19-0005-0004-bc88714345d2</vt:lpwstr>
  </property>
  <property fmtid="{D5CDD505-2E9C-101B-9397-08002B2CF9AE}" pid="8" name="MSIP_Label_f2dee603-0001-4639-81f8-0608a53322f1_SiteId">
    <vt:lpwstr>b4478c05-3dd9-4e06-a7fb-5dcf72bd44ee</vt:lpwstr>
  </property>
  <property fmtid="{D5CDD505-2E9C-101B-9397-08002B2CF9AE}" pid="9" name="MSIP_Label_f2dee603-0001-4639-81f8-0608a53322f1_ActionId">
    <vt:lpwstr>e63406b8-2b13-420b-9f66-ed259bc00450</vt:lpwstr>
  </property>
  <property fmtid="{D5CDD505-2E9C-101B-9397-08002B2CF9AE}" pid="10" name="MSIP_Label_f2dee603-0001-4639-81f8-0608a53322f1_ContentBits">
    <vt:lpwstr>0</vt:lpwstr>
  </property>
</Properties>
</file>